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8" r:id="rId3"/>
    <p:sldId id="284" r:id="rId4"/>
    <p:sldId id="269" r:id="rId5"/>
    <p:sldId id="270" r:id="rId6"/>
    <p:sldId id="285" r:id="rId7"/>
    <p:sldId id="286" r:id="rId8"/>
    <p:sldId id="287" r:id="rId9"/>
    <p:sldId id="288" r:id="rId10"/>
    <p:sldId id="289" r:id="rId11"/>
    <p:sldId id="271" r:id="rId12"/>
    <p:sldId id="319" r:id="rId13"/>
    <p:sldId id="328" r:id="rId14"/>
    <p:sldId id="329" r:id="rId15"/>
    <p:sldId id="333" r:id="rId16"/>
    <p:sldId id="330" r:id="rId17"/>
    <p:sldId id="334" r:id="rId18"/>
    <p:sldId id="335" r:id="rId19"/>
    <p:sldId id="331" r:id="rId20"/>
    <p:sldId id="336" r:id="rId21"/>
    <p:sldId id="332" r:id="rId22"/>
    <p:sldId id="341" r:id="rId23"/>
    <p:sldId id="337" r:id="rId24"/>
    <p:sldId id="342" r:id="rId25"/>
    <p:sldId id="338" r:id="rId26"/>
    <p:sldId id="343" r:id="rId27"/>
    <p:sldId id="339" r:id="rId28"/>
    <p:sldId id="344" r:id="rId29"/>
    <p:sldId id="340" r:id="rId30"/>
    <p:sldId id="346" r:id="rId31"/>
    <p:sldId id="345" r:id="rId32"/>
    <p:sldId id="347" r:id="rId33"/>
    <p:sldId id="272" r:id="rId34"/>
    <p:sldId id="349" r:id="rId35"/>
    <p:sldId id="350" r:id="rId36"/>
    <p:sldId id="351" r:id="rId37"/>
    <p:sldId id="352" r:id="rId38"/>
    <p:sldId id="353" r:id="rId39"/>
    <p:sldId id="348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73" r:id="rId50"/>
    <p:sldId id="299" r:id="rId51"/>
    <p:sldId id="300" r:id="rId52"/>
    <p:sldId id="301" r:id="rId53"/>
    <p:sldId id="302" r:id="rId54"/>
    <p:sldId id="303" r:id="rId55"/>
    <p:sldId id="276" r:id="rId56"/>
    <p:sldId id="283" r:id="rId57"/>
    <p:sldId id="304" r:id="rId58"/>
    <p:sldId id="305" r:id="rId59"/>
    <p:sldId id="306" r:id="rId60"/>
    <p:sldId id="307" r:id="rId61"/>
    <p:sldId id="308" r:id="rId62"/>
    <p:sldId id="309" r:id="rId63"/>
    <p:sldId id="310" r:id="rId64"/>
    <p:sldId id="311" r:id="rId65"/>
    <p:sldId id="312" r:id="rId66"/>
    <p:sldId id="313" r:id="rId67"/>
    <p:sldId id="314" r:id="rId68"/>
    <p:sldId id="315" r:id="rId69"/>
    <p:sldId id="316" r:id="rId70"/>
    <p:sldId id="317" r:id="rId71"/>
    <p:sldId id="318" r:id="rId72"/>
    <p:sldId id="267" r:id="rId7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868"/>
    <p:restoredTop sz="94586"/>
  </p:normalViewPr>
  <p:slideViewPr>
    <p:cSldViewPr snapToGrid="0" snapToObjects="1">
      <p:cViewPr varScale="1">
        <p:scale>
          <a:sx n="120" d="100"/>
          <a:sy n="120" d="100"/>
        </p:scale>
        <p:origin x="13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12/3/2019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12/3/2019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12/3/2019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dirty="0"/>
              <a:pPr/>
              <a:t>12/3/2019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12/3/2019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417EC1-216A-434D-867B-F4DA5E037D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15037" y="2737610"/>
            <a:ext cx="9109743" cy="628494"/>
          </a:xfrm>
        </p:spPr>
        <p:txBody>
          <a:bodyPr>
            <a:normAutofit/>
          </a:bodyPr>
          <a:lstStyle/>
          <a:p>
            <a:r>
              <a:rPr lang="en-IE" sz="3200" dirty="0">
                <a:latin typeface="Times" panose="02020603050405020304" pitchFamily="18" charset="0"/>
                <a:cs typeface="Times" panose="02020603050405020304" pitchFamily="18" charset="0"/>
              </a:rPr>
              <a:t>REQUIREMENT ANALYSIS &amp; DESIGN (RAD)</a:t>
            </a:r>
            <a:endParaRPr lang="en-US" sz="32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C417EC1-216A-434D-867B-F4DA5E037D56}"/>
              </a:ext>
            </a:extLst>
          </p:cNvPr>
          <p:cNvSpPr txBox="1">
            <a:spLocks/>
          </p:cNvSpPr>
          <p:nvPr/>
        </p:nvSpPr>
        <p:spPr>
          <a:xfrm>
            <a:off x="2315037" y="1327759"/>
            <a:ext cx="7680734" cy="366968"/>
          </a:xfrm>
          <a:prstGeom prst="rect">
            <a:avLst/>
          </a:prstGeom>
        </p:spPr>
        <p:txBody>
          <a:bodyPr vert="horz" lIns="91440" tIns="45720" rIns="91440" bIns="0" rtlCol="0" anchor="b">
            <a:normAutofit fontScale="4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842365" y="88436"/>
            <a:ext cx="9582411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>
                <a:latin typeface="Times" panose="02020603050405020304" pitchFamily="18" charset="0"/>
                <a:cs typeface="Times" panose="02020603050405020304" pitchFamily="18" charset="0"/>
              </a:rPr>
              <a:t>GENERAL CONFEDERATION OF LABOR OF VIETNAM </a:t>
            </a:r>
          </a:p>
          <a:p>
            <a:pPr algn="ctr"/>
            <a:r>
              <a:rPr lang="en-US" sz="2600" dirty="0">
                <a:latin typeface="Times" panose="02020603050405020304" pitchFamily="18" charset="0"/>
                <a:cs typeface="Times" panose="02020603050405020304" pitchFamily="18" charset="0"/>
              </a:rPr>
              <a:t>TON DUC THANG UNIVERSITY </a:t>
            </a:r>
          </a:p>
          <a:p>
            <a:pPr algn="ctr"/>
            <a:r>
              <a:rPr lang="en-US" sz="2600" b="1" dirty="0">
                <a:latin typeface="Times" panose="02020603050405020304" pitchFamily="18" charset="0"/>
                <a:cs typeface="Times" panose="02020603050405020304" pitchFamily="18" charset="0"/>
              </a:rPr>
              <a:t>FACULTY OF INFORMATION TECHNOLOGY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881" y="1551890"/>
            <a:ext cx="1835377" cy="101492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204319" y="4100102"/>
            <a:ext cx="108584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2800" dirty="0">
                <a:latin typeface="Times" panose="02020603050405020304" pitchFamily="18" charset="0"/>
                <a:cs typeface="Times" panose="02020603050405020304" pitchFamily="18" charset="0"/>
              </a:rPr>
              <a:t>JEWELRY ONLINE SALES SYSTEM</a:t>
            </a:r>
            <a:endParaRPr lang="en-US" sz="28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149006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45854" cy="68893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435794" y="1127435"/>
            <a:ext cx="317426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case Diagram</a:t>
            </a:r>
            <a:endParaRPr lang="en-US" sz="32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15F3DF1-0CA0-4166-97C6-EFD70816199F}"/>
              </a:ext>
            </a:extLst>
          </p:cNvPr>
          <p:cNvSpPr/>
          <p:nvPr/>
        </p:nvSpPr>
        <p:spPr>
          <a:xfrm>
            <a:off x="1435794" y="2189335"/>
            <a:ext cx="3320388" cy="18209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600" dirty="0">
                <a:latin typeface="Times" panose="02020603050405020304" pitchFamily="18" charset="0"/>
                <a:cs typeface="Times" panose="02020603050405020304" pitchFamily="18" charset="0"/>
              </a:rPr>
              <a:t>This is sub use case diagram for Edit account</a:t>
            </a:r>
            <a:endParaRPr lang="en-IE" sz="26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AEA298F-5D6E-40B4-9B77-B13CCB092CFA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8285" y="1961571"/>
            <a:ext cx="5192486" cy="3459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33733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45854" cy="68893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435794" y="1127435"/>
            <a:ext cx="282000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List of Use case</a:t>
            </a:r>
            <a:endParaRPr lang="en-US" sz="32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0F0C5A9-904B-450A-8625-A692A27AC56F}"/>
              </a:ext>
            </a:extLst>
          </p:cNvPr>
          <p:cNvSpPr/>
          <p:nvPr/>
        </p:nvSpPr>
        <p:spPr>
          <a:xfrm>
            <a:off x="1435793" y="2238325"/>
            <a:ext cx="9667635" cy="24211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600" dirty="0">
                <a:latin typeface="Times" panose="02020603050405020304" pitchFamily="18" charset="0"/>
                <a:cs typeface="Times" panose="02020603050405020304" pitchFamily="18" charset="0"/>
              </a:rPr>
              <a:t>There are 14 top level use cases: View products, Client Register, Edit account, Make Purchase, Checkout, Report, Product Management, Login, Authentication, Register account, Payment Management, Staff Management, Review feedback, Order Management.</a:t>
            </a:r>
            <a:endParaRPr lang="en-IE" sz="26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056186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45854" cy="68893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435794" y="490625"/>
            <a:ext cx="496482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case detailed description</a:t>
            </a:r>
            <a:endParaRPr lang="en-US" sz="32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0F0C5A9-904B-450A-8625-A692A27AC56F}"/>
              </a:ext>
            </a:extLst>
          </p:cNvPr>
          <p:cNvSpPr/>
          <p:nvPr/>
        </p:nvSpPr>
        <p:spPr>
          <a:xfrm>
            <a:off x="1435793" y="1895419"/>
            <a:ext cx="9667635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Times" panose="02020603050405020304" pitchFamily="18" charset="0"/>
                <a:cs typeface="Times" panose="02020603050405020304" pitchFamily="18" charset="0"/>
              </a:rPr>
              <a:t>Description: This use case describes how the users can search and view products.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Times" panose="02020603050405020304" pitchFamily="18" charset="0"/>
                <a:cs typeface="Times" panose="02020603050405020304" pitchFamily="18" charset="0"/>
              </a:rPr>
              <a:t>Primary Actor: Web customer and Clerk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Times" panose="02020603050405020304" pitchFamily="18" charset="0"/>
                <a:cs typeface="Times" panose="02020603050405020304" pitchFamily="18" charset="0"/>
              </a:rPr>
              <a:t>Priority: Must have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Times" panose="02020603050405020304" pitchFamily="18" charset="0"/>
                <a:cs typeface="Times" panose="02020603050405020304" pitchFamily="18" charset="0"/>
              </a:rPr>
              <a:t>Trigger: None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Times" panose="02020603050405020304" pitchFamily="18" charset="0"/>
                <a:cs typeface="Times" panose="02020603050405020304" pitchFamily="18" charset="0"/>
              </a:rPr>
              <a:t>Pre-Conditions: Users opened the web.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Times" panose="02020603050405020304" pitchFamily="18" charset="0"/>
                <a:cs typeface="Times" panose="02020603050405020304" pitchFamily="18" charset="0"/>
              </a:rPr>
              <a:t>Post-Conditions: Customers or Clerk find and view products.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Times" panose="02020603050405020304" pitchFamily="18" charset="0"/>
                <a:cs typeface="Times" panose="02020603050405020304" pitchFamily="18" charset="0"/>
              </a:rPr>
              <a:t>Flow of Events: </a:t>
            </a:r>
          </a:p>
          <a:p>
            <a:pPr lvl="0"/>
            <a:r>
              <a:rPr lang="en-US" sz="2400" dirty="0">
                <a:latin typeface="Times" panose="02020603050405020304" pitchFamily="18" charset="0"/>
                <a:cs typeface="Times" panose="02020603050405020304" pitchFamily="18" charset="0"/>
              </a:rPr>
              <a:t>	Basic Flows:</a:t>
            </a:r>
          </a:p>
          <a:p>
            <a:pPr lvl="0"/>
            <a:r>
              <a:rPr lang="en-US" sz="2400" dirty="0">
                <a:latin typeface="Times" panose="02020603050405020304" pitchFamily="18" charset="0"/>
                <a:cs typeface="Times" panose="02020603050405020304" pitchFamily="18" charset="0"/>
              </a:rPr>
              <a:t>		1.User opens a web browser, gives the URL and clicks on ‘Enter’ button. </a:t>
            </a:r>
          </a:p>
          <a:p>
            <a:pPr lvl="0"/>
            <a:r>
              <a:rPr lang="en-US" sz="2400" dirty="0">
                <a:latin typeface="Times" panose="02020603050405020304" pitchFamily="18" charset="0"/>
                <a:cs typeface="Times" panose="02020603050405020304" pitchFamily="18" charset="0"/>
              </a:rPr>
              <a:t>		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347D402-8F4B-4369-8305-0CD9B80311B7}"/>
              </a:ext>
            </a:extLst>
          </p:cNvPr>
          <p:cNvSpPr/>
          <p:nvPr/>
        </p:nvSpPr>
        <p:spPr>
          <a:xfrm>
            <a:off x="1435794" y="1122691"/>
            <a:ext cx="506741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case U100 view products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87477434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75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75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75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75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75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75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75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75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750" fill="hold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750" fill="hold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45854" cy="68893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435794" y="490625"/>
            <a:ext cx="496482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case detailed description</a:t>
            </a:r>
            <a:endParaRPr lang="en-US" sz="32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0F0C5A9-904B-450A-8625-A692A27AC56F}"/>
              </a:ext>
            </a:extLst>
          </p:cNvPr>
          <p:cNvSpPr/>
          <p:nvPr/>
        </p:nvSpPr>
        <p:spPr>
          <a:xfrm>
            <a:off x="1435793" y="1895419"/>
            <a:ext cx="9667635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400" dirty="0">
                <a:latin typeface="Times" panose="02020603050405020304" pitchFamily="18" charset="0"/>
                <a:cs typeface="Times" panose="02020603050405020304" pitchFamily="18" charset="0"/>
              </a:rPr>
              <a:t>		2. System launches the web site.</a:t>
            </a:r>
          </a:p>
          <a:p>
            <a:pPr lvl="0"/>
            <a:r>
              <a:rPr lang="en-US" sz="2400" dirty="0">
                <a:latin typeface="Times" panose="02020603050405020304" pitchFamily="18" charset="0"/>
                <a:cs typeface="Times" panose="02020603050405020304" pitchFamily="18" charset="0"/>
              </a:rPr>
              <a:t>		3. User enters text in text box next to Search button and clicks on Search button.</a:t>
            </a:r>
          </a:p>
          <a:p>
            <a:pPr lvl="0"/>
            <a:r>
              <a:rPr lang="en-US" sz="2400" dirty="0">
                <a:latin typeface="Times" panose="02020603050405020304" pitchFamily="18" charset="0"/>
                <a:cs typeface="Times" panose="02020603050405020304" pitchFamily="18" charset="0"/>
              </a:rPr>
              <a:t>		4. System displays the matching text products.</a:t>
            </a:r>
          </a:p>
          <a:p>
            <a:pPr lvl="0"/>
            <a:r>
              <a:rPr lang="en-US" sz="2400" dirty="0">
                <a:latin typeface="Times" panose="02020603050405020304" pitchFamily="18" charset="0"/>
                <a:cs typeface="Times" panose="02020603050405020304" pitchFamily="18" charset="0"/>
              </a:rPr>
              <a:t>		5. User clicks on the desired link. User can navigate back to the earlier pages if wishes.</a:t>
            </a:r>
          </a:p>
          <a:p>
            <a:pPr lvl="0"/>
            <a:r>
              <a:rPr lang="en-US" sz="2400" dirty="0">
                <a:latin typeface="Times" panose="02020603050405020304" pitchFamily="18" charset="0"/>
                <a:cs typeface="Times" panose="02020603050405020304" pitchFamily="18" charset="0"/>
              </a:rPr>
              <a:t>	Alternate Flow:</a:t>
            </a:r>
          </a:p>
          <a:p>
            <a:pPr lvl="0"/>
            <a:r>
              <a:rPr lang="en-US" sz="2400" dirty="0">
                <a:latin typeface="Times" panose="02020603050405020304" pitchFamily="18" charset="0"/>
                <a:cs typeface="Times" panose="02020603050405020304" pitchFamily="18" charset="0"/>
              </a:rPr>
              <a:t>		3a. If search returns no results, System displays the message “No matches found for the entered text”.</a:t>
            </a:r>
          </a:p>
          <a:p>
            <a:pPr lvl="0"/>
            <a:r>
              <a:rPr lang="en-US" sz="2400" dirty="0">
                <a:latin typeface="Times" panose="02020603050405020304" pitchFamily="18" charset="0"/>
                <a:cs typeface="Times" panose="02020603050405020304" pitchFamily="18" charset="0"/>
              </a:rPr>
              <a:t>	Exception Flow: System displays the error messages.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347D402-8F4B-4369-8305-0CD9B80311B7}"/>
              </a:ext>
            </a:extLst>
          </p:cNvPr>
          <p:cNvSpPr/>
          <p:nvPr/>
        </p:nvSpPr>
        <p:spPr>
          <a:xfrm>
            <a:off x="1435794" y="1122691"/>
            <a:ext cx="506741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case U100 view products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18483401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75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75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75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75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45854" cy="68893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435794" y="490625"/>
            <a:ext cx="496482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case detailed description</a:t>
            </a:r>
            <a:endParaRPr lang="en-US" sz="32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0F0C5A9-904B-450A-8625-A692A27AC56F}"/>
              </a:ext>
            </a:extLst>
          </p:cNvPr>
          <p:cNvSpPr/>
          <p:nvPr/>
        </p:nvSpPr>
        <p:spPr>
          <a:xfrm>
            <a:off x="1435793" y="1895419"/>
            <a:ext cx="9667635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" panose="02020603050405020304" pitchFamily="18" charset="0"/>
                <a:cs typeface="Times" panose="02020603050405020304" pitchFamily="18" charset="0"/>
              </a:rPr>
              <a:t>Description: This use case describes how the users can search and view products 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" panose="02020603050405020304" pitchFamily="18" charset="0"/>
                <a:cs typeface="Times" panose="02020603050405020304" pitchFamily="18" charset="0"/>
              </a:rPr>
              <a:t>Primary Actor: New Customer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" panose="02020603050405020304" pitchFamily="18" charset="0"/>
                <a:cs typeface="Times" panose="02020603050405020304" pitchFamily="18" charset="0"/>
              </a:rPr>
              <a:t>Priority: Should have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" panose="02020603050405020304" pitchFamily="18" charset="0"/>
                <a:cs typeface="Times" panose="02020603050405020304" pitchFamily="18" charset="0"/>
              </a:rPr>
              <a:t>Trigger: Users click on “Register’ button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" panose="02020603050405020304" pitchFamily="18" charset="0"/>
                <a:cs typeface="Times" panose="02020603050405020304" pitchFamily="18" charset="0"/>
              </a:rPr>
              <a:t>Pre-Conditions: Users opened the web.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" panose="02020603050405020304" pitchFamily="18" charset="0"/>
                <a:cs typeface="Times" panose="02020603050405020304" pitchFamily="18" charset="0"/>
              </a:rPr>
              <a:t>Post-Conditions: User register new account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" panose="02020603050405020304" pitchFamily="18" charset="0"/>
                <a:cs typeface="Times" panose="02020603050405020304" pitchFamily="18" charset="0"/>
              </a:rPr>
              <a:t>Flow of Events: </a:t>
            </a:r>
          </a:p>
          <a:p>
            <a:pPr lvl="0"/>
            <a:r>
              <a:rPr lang="en-US" sz="2400" dirty="0">
                <a:latin typeface="Times" panose="02020603050405020304" pitchFamily="18" charset="0"/>
                <a:cs typeface="Times" panose="02020603050405020304" pitchFamily="18" charset="0"/>
              </a:rPr>
              <a:t>	Basic Flows:</a:t>
            </a:r>
          </a:p>
          <a:p>
            <a:pPr lvl="2"/>
            <a:r>
              <a:rPr lang="en-US" sz="2400" dirty="0">
                <a:latin typeface="Times" panose="02020603050405020304" pitchFamily="18" charset="0"/>
                <a:cs typeface="Times" panose="02020603050405020304" pitchFamily="18" charset="0"/>
              </a:rPr>
              <a:t>1. The use case are started when user clicked on register button</a:t>
            </a:r>
          </a:p>
          <a:p>
            <a:pPr lvl="2"/>
            <a:r>
              <a:rPr lang="en-US" sz="2400" dirty="0">
                <a:latin typeface="Times" panose="02020603050405020304" pitchFamily="18" charset="0"/>
                <a:cs typeface="Times" panose="02020603050405020304" pitchFamily="18" charset="0"/>
              </a:rPr>
              <a:t>2. System show register form</a:t>
            </a:r>
          </a:p>
          <a:p>
            <a:pPr lvl="2"/>
            <a:endParaRPr lang="en-US" sz="24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347D402-8F4B-4369-8305-0CD9B80311B7}"/>
              </a:ext>
            </a:extLst>
          </p:cNvPr>
          <p:cNvSpPr/>
          <p:nvPr/>
        </p:nvSpPr>
        <p:spPr>
          <a:xfrm>
            <a:off x="1435794" y="1122691"/>
            <a:ext cx="550182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case UC200 Client Register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77778686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75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75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75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75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75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75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75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75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750" fill="hold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750" fill="hold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45854" cy="68893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435794" y="490625"/>
            <a:ext cx="496482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case detailed description</a:t>
            </a:r>
            <a:endParaRPr lang="en-US" sz="32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0F0C5A9-904B-450A-8625-A692A27AC56F}"/>
              </a:ext>
            </a:extLst>
          </p:cNvPr>
          <p:cNvSpPr/>
          <p:nvPr/>
        </p:nvSpPr>
        <p:spPr>
          <a:xfrm>
            <a:off x="1435793" y="1895419"/>
            <a:ext cx="9667635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2"/>
            <a:r>
              <a:rPr lang="en-US" sz="2400" dirty="0">
                <a:latin typeface="Times" panose="02020603050405020304" pitchFamily="18" charset="0"/>
                <a:cs typeface="Times" panose="02020603050405020304" pitchFamily="18" charset="0"/>
              </a:rPr>
              <a:t>3. User fill all information in form</a:t>
            </a:r>
          </a:p>
          <a:p>
            <a:pPr lvl="2"/>
            <a:r>
              <a:rPr lang="en-US" sz="2400" dirty="0">
                <a:latin typeface="Times" panose="02020603050405020304" pitchFamily="18" charset="0"/>
                <a:cs typeface="Times" panose="02020603050405020304" pitchFamily="18" charset="0"/>
              </a:rPr>
              <a:t>4. System check username is already exists</a:t>
            </a:r>
          </a:p>
          <a:p>
            <a:pPr lvl="2"/>
            <a:r>
              <a:rPr lang="en-US" sz="2400" dirty="0">
                <a:latin typeface="Times" panose="02020603050405020304" pitchFamily="18" charset="0"/>
                <a:cs typeface="Times" panose="02020603050405020304" pitchFamily="18" charset="0"/>
              </a:rPr>
              <a:t>5. System check password to meet condition</a:t>
            </a:r>
          </a:p>
          <a:p>
            <a:pPr lvl="2"/>
            <a:r>
              <a:rPr lang="en-US" sz="2400" dirty="0">
                <a:latin typeface="Times" panose="02020603050405020304" pitchFamily="18" charset="0"/>
                <a:cs typeface="Times" panose="02020603050405020304" pitchFamily="18" charset="0"/>
              </a:rPr>
              <a:t>6. System display message “Sign Up Success”</a:t>
            </a:r>
          </a:p>
          <a:p>
            <a:pPr lvl="0"/>
            <a:r>
              <a:rPr lang="en-US" sz="2400" dirty="0">
                <a:latin typeface="Times" panose="02020603050405020304" pitchFamily="18" charset="0"/>
                <a:cs typeface="Times" panose="02020603050405020304" pitchFamily="18" charset="0"/>
              </a:rPr>
              <a:t>	Alternate Flow:</a:t>
            </a:r>
          </a:p>
          <a:p>
            <a:pPr lvl="1"/>
            <a:r>
              <a:rPr lang="en-US" sz="2400" dirty="0">
                <a:latin typeface="Times" panose="02020603050405020304" pitchFamily="18" charset="0"/>
                <a:cs typeface="Times" panose="02020603050405020304" pitchFamily="18" charset="0"/>
              </a:rPr>
              <a:t>	4a. If username is already exists, display message “Username is already exits, please re-enter other username”</a:t>
            </a:r>
          </a:p>
          <a:p>
            <a:pPr lvl="1"/>
            <a:r>
              <a:rPr lang="en-US" sz="2400" dirty="0">
                <a:latin typeface="Times" panose="02020603050405020304" pitchFamily="18" charset="0"/>
                <a:cs typeface="Times" panose="02020603050405020304" pitchFamily="18" charset="0"/>
              </a:rPr>
              <a:t>	5a. If password doesn’t meet condition, display message “Password has at least 8 characters and includes letters and numbers </a:t>
            </a:r>
          </a:p>
          <a:p>
            <a:pPr lvl="0"/>
            <a:r>
              <a:rPr lang="en-US" sz="2400" dirty="0">
                <a:latin typeface="Times" panose="02020603050405020304" pitchFamily="18" charset="0"/>
                <a:cs typeface="Times" panose="02020603050405020304" pitchFamily="18" charset="0"/>
              </a:rPr>
              <a:t>	Exception Flow: System displays the error messages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347D402-8F4B-4369-8305-0CD9B80311B7}"/>
              </a:ext>
            </a:extLst>
          </p:cNvPr>
          <p:cNvSpPr/>
          <p:nvPr/>
        </p:nvSpPr>
        <p:spPr>
          <a:xfrm>
            <a:off x="1435794" y="1122691"/>
            <a:ext cx="550182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case UC200 Client Register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11360614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75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75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75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75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75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75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45854" cy="68893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435794" y="490625"/>
            <a:ext cx="496482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case detailed description</a:t>
            </a:r>
            <a:endParaRPr lang="en-US" sz="32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0F0C5A9-904B-450A-8625-A692A27AC56F}"/>
              </a:ext>
            </a:extLst>
          </p:cNvPr>
          <p:cNvSpPr/>
          <p:nvPr/>
        </p:nvSpPr>
        <p:spPr>
          <a:xfrm>
            <a:off x="1435793" y="1895419"/>
            <a:ext cx="9667635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" panose="02020603050405020304" pitchFamily="18" charset="0"/>
                <a:cs typeface="Times" panose="02020603050405020304" pitchFamily="18" charset="0"/>
              </a:rPr>
              <a:t>Description: This use case describes how the users can edit account information edit the account information except the username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" panose="02020603050405020304" pitchFamily="18" charset="0"/>
                <a:cs typeface="Times" panose="02020603050405020304" pitchFamily="18" charset="0"/>
              </a:rPr>
              <a:t>Primary Actor: Customer, Clerk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" panose="02020603050405020304" pitchFamily="18" charset="0"/>
                <a:cs typeface="Times" panose="02020603050405020304" pitchFamily="18" charset="0"/>
              </a:rPr>
              <a:t>Priority: Could have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" panose="02020603050405020304" pitchFamily="18" charset="0"/>
                <a:cs typeface="Times" panose="02020603050405020304" pitchFamily="18" charset="0"/>
              </a:rPr>
              <a:t>Trigger: User click on “Edit Account” button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" panose="02020603050405020304" pitchFamily="18" charset="0"/>
                <a:cs typeface="Times" panose="02020603050405020304" pitchFamily="18" charset="0"/>
              </a:rPr>
              <a:t>Pre-Conditions: User opened “Manage my account” site, user must login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" panose="02020603050405020304" pitchFamily="18" charset="0"/>
                <a:cs typeface="Times" panose="02020603050405020304" pitchFamily="18" charset="0"/>
              </a:rPr>
              <a:t>Post-Conditions: User edit account information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" panose="02020603050405020304" pitchFamily="18" charset="0"/>
                <a:cs typeface="Times" panose="02020603050405020304" pitchFamily="18" charset="0"/>
              </a:rPr>
              <a:t>Flow of Events: </a:t>
            </a:r>
          </a:p>
          <a:p>
            <a:pPr lvl="1"/>
            <a:r>
              <a:rPr lang="en-US" sz="2400" dirty="0">
                <a:latin typeface="Times" panose="02020603050405020304" pitchFamily="18" charset="0"/>
                <a:cs typeface="Times" panose="02020603050405020304" pitchFamily="18" charset="0"/>
              </a:rPr>
              <a:t>Basic Flows:</a:t>
            </a:r>
          </a:p>
          <a:p>
            <a:pPr lvl="2"/>
            <a:r>
              <a:rPr lang="en-US" sz="2400" dirty="0">
                <a:latin typeface="Times" panose="02020603050405020304" pitchFamily="18" charset="0"/>
                <a:cs typeface="Times" panose="02020603050405020304" pitchFamily="18" charset="0"/>
              </a:rPr>
              <a:t>1. The use case started when user click on edit “Edit” button</a:t>
            </a:r>
          </a:p>
          <a:p>
            <a:pPr lvl="2"/>
            <a:r>
              <a:rPr lang="en-US" sz="2400" dirty="0">
                <a:latin typeface="Times" panose="02020603050405020304" pitchFamily="18" charset="0"/>
                <a:cs typeface="Times" panose="02020603050405020304" pitchFamily="18" charset="0"/>
              </a:rPr>
              <a:t>2. User click on change button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347D402-8F4B-4369-8305-0CD9B80311B7}"/>
              </a:ext>
            </a:extLst>
          </p:cNvPr>
          <p:cNvSpPr/>
          <p:nvPr/>
        </p:nvSpPr>
        <p:spPr>
          <a:xfrm>
            <a:off x="1435794" y="1122691"/>
            <a:ext cx="506741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case UC300 Edit account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41344106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75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75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75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75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75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75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75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75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750" fill="hold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750" fill="hold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45854" cy="68893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435794" y="490625"/>
            <a:ext cx="496482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case detailed description</a:t>
            </a:r>
            <a:endParaRPr lang="en-US" sz="32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0F0C5A9-904B-450A-8625-A692A27AC56F}"/>
              </a:ext>
            </a:extLst>
          </p:cNvPr>
          <p:cNvSpPr/>
          <p:nvPr/>
        </p:nvSpPr>
        <p:spPr>
          <a:xfrm>
            <a:off x="1435793" y="1895419"/>
            <a:ext cx="9667635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2"/>
            <a:r>
              <a:rPr lang="en-US" sz="2400" dirty="0">
                <a:latin typeface="Times" panose="02020603050405020304" pitchFamily="18" charset="0"/>
                <a:cs typeface="Times" panose="02020603050405020304" pitchFamily="18" charset="0"/>
              </a:rPr>
              <a:t>3. System check each information that user changed </a:t>
            </a:r>
          </a:p>
          <a:p>
            <a:pPr lvl="2"/>
            <a:r>
              <a:rPr lang="en-US" sz="2400" dirty="0">
                <a:latin typeface="Times" panose="02020603050405020304" pitchFamily="18" charset="0"/>
                <a:cs typeface="Times" panose="02020603050405020304" pitchFamily="18" charset="0"/>
              </a:rPr>
              <a:t>4. User confirm to change information</a:t>
            </a:r>
          </a:p>
          <a:p>
            <a:pPr lvl="2"/>
            <a:r>
              <a:rPr lang="en-US" sz="2400" dirty="0">
                <a:latin typeface="Times" panose="02020603050405020304" pitchFamily="18" charset="0"/>
                <a:cs typeface="Times" panose="02020603050405020304" pitchFamily="18" charset="0"/>
              </a:rPr>
              <a:t>5. …</a:t>
            </a:r>
          </a:p>
          <a:p>
            <a:pPr lvl="0"/>
            <a:r>
              <a:rPr lang="en-US" sz="2400" dirty="0">
                <a:latin typeface="Times" panose="02020603050405020304" pitchFamily="18" charset="0"/>
                <a:cs typeface="Times" panose="02020603050405020304" pitchFamily="18" charset="0"/>
              </a:rPr>
              <a:t>	Alternate Flow:</a:t>
            </a:r>
          </a:p>
          <a:p>
            <a:pPr lvl="2"/>
            <a:r>
              <a:rPr lang="en-US" sz="2400" dirty="0">
                <a:latin typeface="Times" panose="02020603050405020304" pitchFamily="18" charset="0"/>
                <a:cs typeface="Times" panose="02020603050405020304" pitchFamily="18" charset="0"/>
              </a:rPr>
              <a:t>3a. If that is password, system send the confirm form to user email and display message “Please check email and click on link in there if you confirm information is correct”.</a:t>
            </a:r>
          </a:p>
          <a:p>
            <a:pPr lvl="2"/>
            <a:r>
              <a:rPr lang="en-US" sz="2400" dirty="0">
                <a:latin typeface="Times" panose="02020603050405020304" pitchFamily="18" charset="0"/>
                <a:cs typeface="Times" panose="02020603050405020304" pitchFamily="18" charset="0"/>
              </a:rPr>
              <a:t>3b. If that is email, system send the confirm form to user email and display message “Please check email and click on link in there if you confirm information is correct”.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347D402-8F4B-4369-8305-0CD9B80311B7}"/>
              </a:ext>
            </a:extLst>
          </p:cNvPr>
          <p:cNvSpPr/>
          <p:nvPr/>
        </p:nvSpPr>
        <p:spPr>
          <a:xfrm>
            <a:off x="1435794" y="1122691"/>
            <a:ext cx="506741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case UC300 Edit account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53780432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75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75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75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45854" cy="68893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435794" y="490625"/>
            <a:ext cx="496482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case detailed description</a:t>
            </a:r>
            <a:endParaRPr lang="en-US" sz="32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0F0C5A9-904B-450A-8625-A692A27AC56F}"/>
              </a:ext>
            </a:extLst>
          </p:cNvPr>
          <p:cNvSpPr/>
          <p:nvPr/>
        </p:nvSpPr>
        <p:spPr>
          <a:xfrm>
            <a:off x="1435793" y="1944406"/>
            <a:ext cx="966763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2"/>
            <a:r>
              <a:rPr lang="en-US" sz="2400" dirty="0">
                <a:latin typeface="Times" panose="02020603050405020304" pitchFamily="18" charset="0"/>
                <a:cs typeface="Times" panose="02020603050405020304" pitchFamily="18" charset="0"/>
              </a:rPr>
              <a:t>3c. If that is other information, system display confirm form in site.</a:t>
            </a:r>
          </a:p>
          <a:p>
            <a:pPr lvl="2"/>
            <a:r>
              <a:rPr lang="en-US" sz="2400" dirty="0">
                <a:latin typeface="Times" panose="02020603050405020304" pitchFamily="18" charset="0"/>
                <a:cs typeface="Times" panose="02020603050405020304" pitchFamily="18" charset="0"/>
              </a:rPr>
              <a:t>4a. User click on link confirm in their email.</a:t>
            </a:r>
          </a:p>
          <a:p>
            <a:pPr lvl="2"/>
            <a:r>
              <a:rPr lang="en-US" sz="2400" dirty="0">
                <a:latin typeface="Times" panose="02020603050405020304" pitchFamily="18" charset="0"/>
                <a:cs typeface="Times" panose="02020603050405020304" pitchFamily="18" charset="0"/>
              </a:rPr>
              <a:t>4b. User click on button confirm in confirm form is displayed in site</a:t>
            </a:r>
          </a:p>
          <a:p>
            <a:pPr lvl="0"/>
            <a:r>
              <a:rPr lang="en-US" sz="2400" dirty="0">
                <a:latin typeface="Times" panose="02020603050405020304" pitchFamily="18" charset="0"/>
                <a:cs typeface="Times" panose="02020603050405020304" pitchFamily="18" charset="0"/>
              </a:rPr>
              <a:t>	Exception Flow: System displays the error messages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347D402-8F4B-4369-8305-0CD9B80311B7}"/>
              </a:ext>
            </a:extLst>
          </p:cNvPr>
          <p:cNvSpPr/>
          <p:nvPr/>
        </p:nvSpPr>
        <p:spPr>
          <a:xfrm>
            <a:off x="1435794" y="1122691"/>
            <a:ext cx="506741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case UC300 Edit account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20799612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75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45854" cy="68893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435794" y="490625"/>
            <a:ext cx="496482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case detailed description</a:t>
            </a:r>
            <a:endParaRPr lang="en-US" sz="32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0F0C5A9-904B-450A-8625-A692A27AC56F}"/>
              </a:ext>
            </a:extLst>
          </p:cNvPr>
          <p:cNvSpPr/>
          <p:nvPr/>
        </p:nvSpPr>
        <p:spPr>
          <a:xfrm>
            <a:off x="1435793" y="1895419"/>
            <a:ext cx="9667635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" panose="02020603050405020304" pitchFamily="18" charset="0"/>
                <a:cs typeface="Times" panose="02020603050405020304" pitchFamily="18" charset="0"/>
              </a:rPr>
              <a:t>Description: This use case describes how the users can make purchase or add product to their cart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" panose="02020603050405020304" pitchFamily="18" charset="0"/>
                <a:cs typeface="Times" panose="02020603050405020304" pitchFamily="18" charset="0"/>
              </a:rPr>
              <a:t>Primary Actor: Customer, Clerk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" panose="02020603050405020304" pitchFamily="18" charset="0"/>
                <a:cs typeface="Times" panose="02020603050405020304" pitchFamily="18" charset="0"/>
              </a:rPr>
              <a:t>Priority: Must have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" panose="02020603050405020304" pitchFamily="18" charset="0"/>
                <a:cs typeface="Times" panose="02020603050405020304" pitchFamily="18" charset="0"/>
              </a:rPr>
              <a:t>Trigger: users has added product into cart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" panose="02020603050405020304" pitchFamily="18" charset="0"/>
                <a:cs typeface="Times" panose="02020603050405020304" pitchFamily="18" charset="0"/>
              </a:rPr>
              <a:t>Pre-Conditions: The website is opened, user must login and cart contained product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" panose="02020603050405020304" pitchFamily="18" charset="0"/>
                <a:cs typeface="Times" panose="02020603050405020304" pitchFamily="18" charset="0"/>
              </a:rPr>
              <a:t>Post-Conditions: User choose product that they need.</a:t>
            </a:r>
          </a:p>
          <a:p>
            <a:pPr lvl="0"/>
            <a:endParaRPr lang="en-US" sz="24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347D402-8F4B-4369-8305-0CD9B80311B7}"/>
              </a:ext>
            </a:extLst>
          </p:cNvPr>
          <p:cNvSpPr/>
          <p:nvPr/>
        </p:nvSpPr>
        <p:spPr>
          <a:xfrm>
            <a:off x="1435794" y="1122691"/>
            <a:ext cx="554831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case UC400 Make Purchase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13088588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75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75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75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45854" cy="68893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435794" y="1127435"/>
            <a:ext cx="221246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en-US" sz="32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0F0C5A9-904B-450A-8625-A692A27AC56F}"/>
              </a:ext>
            </a:extLst>
          </p:cNvPr>
          <p:cNvSpPr/>
          <p:nvPr/>
        </p:nvSpPr>
        <p:spPr>
          <a:xfrm>
            <a:off x="1435793" y="2173009"/>
            <a:ext cx="9667635" cy="30212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sz="2600" dirty="0">
                <a:latin typeface="Times" panose="02020603050405020304" pitchFamily="18" charset="0"/>
                <a:cs typeface="Times" panose="02020603050405020304" pitchFamily="18" charset="0"/>
              </a:rPr>
              <a:t>    Shopping has long been considered a recreational activity by many. Shopping online is no exception. The goal of this application is to develop a web based on interface for online retailers. The system would be easy to use and hence make the shopping experience pleasant for the users.</a:t>
            </a:r>
          </a:p>
        </p:txBody>
      </p:sp>
    </p:spTree>
    <p:extLst>
      <p:ext uri="{BB962C8B-B14F-4D97-AF65-F5344CB8AC3E}">
        <p14:creationId xmlns:p14="http://schemas.microsoft.com/office/powerpoint/2010/main" val="396355484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45854" cy="68893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435794" y="490625"/>
            <a:ext cx="496482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case detailed description</a:t>
            </a:r>
            <a:endParaRPr lang="en-US" sz="32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0F0C5A9-904B-450A-8625-A692A27AC56F}"/>
              </a:ext>
            </a:extLst>
          </p:cNvPr>
          <p:cNvSpPr/>
          <p:nvPr/>
        </p:nvSpPr>
        <p:spPr>
          <a:xfrm>
            <a:off x="1435793" y="1895419"/>
            <a:ext cx="9667635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" panose="02020603050405020304" pitchFamily="18" charset="0"/>
                <a:cs typeface="Times" panose="02020603050405020304" pitchFamily="18" charset="0"/>
              </a:rPr>
              <a:t>Flow of Events: </a:t>
            </a:r>
          </a:p>
          <a:p>
            <a:pPr lvl="1"/>
            <a:r>
              <a:rPr lang="en-US" sz="2400" dirty="0">
                <a:latin typeface="Times" panose="02020603050405020304" pitchFamily="18" charset="0"/>
                <a:cs typeface="Times" panose="02020603050405020304" pitchFamily="18" charset="0"/>
              </a:rPr>
              <a:t>Basic Flows:</a:t>
            </a:r>
          </a:p>
          <a:p>
            <a:pPr lvl="2"/>
            <a:r>
              <a:rPr lang="en-US" sz="2400" dirty="0">
                <a:latin typeface="Times" panose="02020603050405020304" pitchFamily="18" charset="0"/>
                <a:cs typeface="Times" panose="02020603050405020304" pitchFamily="18" charset="0"/>
              </a:rPr>
              <a:t>1. The use case started when user click on “add to cart” button</a:t>
            </a:r>
          </a:p>
          <a:p>
            <a:pPr lvl="2"/>
            <a:r>
              <a:rPr lang="en-US" sz="2400" dirty="0">
                <a:latin typeface="Times" panose="02020603050405020304" pitchFamily="18" charset="0"/>
                <a:cs typeface="Times" panose="02020603050405020304" pitchFamily="18" charset="0"/>
              </a:rPr>
              <a:t>2. System check product that is chosen by user is available</a:t>
            </a:r>
          </a:p>
          <a:p>
            <a:pPr lvl="2"/>
            <a:r>
              <a:rPr lang="en-US" sz="2400" dirty="0">
                <a:latin typeface="Times" panose="02020603050405020304" pitchFamily="18" charset="0"/>
                <a:cs typeface="Times" panose="02020603050405020304" pitchFamily="18" charset="0"/>
              </a:rPr>
              <a:t>3. System display animation to move product’s icon on cart’s icon.</a:t>
            </a:r>
          </a:p>
          <a:p>
            <a:pPr lvl="0"/>
            <a:r>
              <a:rPr lang="en-US" sz="2400" dirty="0">
                <a:latin typeface="Times" panose="02020603050405020304" pitchFamily="18" charset="0"/>
                <a:cs typeface="Times" panose="02020603050405020304" pitchFamily="18" charset="0"/>
              </a:rPr>
              <a:t>	Alternate Flow:</a:t>
            </a:r>
          </a:p>
          <a:p>
            <a:pPr lvl="2"/>
            <a:r>
              <a:rPr lang="en-US" sz="2400" dirty="0">
                <a:latin typeface="Times" panose="02020603050405020304" pitchFamily="18" charset="0"/>
                <a:cs typeface="Times" panose="02020603050405020304" pitchFamily="18" charset="0"/>
              </a:rPr>
              <a:t>2a. If product is not available in the stock, display message “This product are sold out”</a:t>
            </a:r>
          </a:p>
          <a:p>
            <a:pPr lvl="1"/>
            <a:r>
              <a:rPr lang="en-US" sz="2400" dirty="0">
                <a:latin typeface="Times" panose="02020603050405020304" pitchFamily="18" charset="0"/>
                <a:cs typeface="Times" panose="02020603050405020304" pitchFamily="18" charset="0"/>
              </a:rPr>
              <a:t>Exception Flow: System displays the error messages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347D402-8F4B-4369-8305-0CD9B80311B7}"/>
              </a:ext>
            </a:extLst>
          </p:cNvPr>
          <p:cNvSpPr/>
          <p:nvPr/>
        </p:nvSpPr>
        <p:spPr>
          <a:xfrm>
            <a:off x="1435794" y="1122691"/>
            <a:ext cx="554831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case UC400 Make Purchase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21053660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75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75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75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75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75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75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45854" cy="68893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435794" y="490625"/>
            <a:ext cx="496482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case detailed description</a:t>
            </a:r>
            <a:endParaRPr lang="en-US" sz="32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0F0C5A9-904B-450A-8625-A692A27AC56F}"/>
              </a:ext>
            </a:extLst>
          </p:cNvPr>
          <p:cNvSpPr/>
          <p:nvPr/>
        </p:nvSpPr>
        <p:spPr>
          <a:xfrm>
            <a:off x="1435793" y="1895419"/>
            <a:ext cx="10756207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" panose="02020603050405020304" pitchFamily="18" charset="0"/>
                <a:cs typeface="Times" panose="02020603050405020304" pitchFamily="18" charset="0"/>
              </a:rPr>
              <a:t>Description: This use case describe how user check out after make purchase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" panose="02020603050405020304" pitchFamily="18" charset="0"/>
                <a:cs typeface="Times" panose="02020603050405020304" pitchFamily="18" charset="0"/>
              </a:rPr>
              <a:t>Primary Actor: Customer, Clerk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" panose="02020603050405020304" pitchFamily="18" charset="0"/>
                <a:cs typeface="Times" panose="02020603050405020304" pitchFamily="18" charset="0"/>
              </a:rPr>
              <a:t>Priority: Must have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" panose="02020603050405020304" pitchFamily="18" charset="0"/>
                <a:cs typeface="Times" panose="02020603050405020304" pitchFamily="18" charset="0"/>
              </a:rPr>
              <a:t>Trigger: When users added products to cart and click on “checkout” button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" panose="02020603050405020304" pitchFamily="18" charset="0"/>
                <a:cs typeface="Times" panose="02020603050405020304" pitchFamily="18" charset="0"/>
              </a:rPr>
              <a:t>Pre-Conditions: User must make purchase with least one product, user must login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" panose="02020603050405020304" pitchFamily="18" charset="0"/>
                <a:cs typeface="Times" panose="02020603050405020304" pitchFamily="18" charset="0"/>
              </a:rPr>
              <a:t>Post-Conditions: User want to checkout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" panose="02020603050405020304" pitchFamily="18" charset="0"/>
                <a:cs typeface="Times" panose="02020603050405020304" pitchFamily="18" charset="0"/>
              </a:rPr>
              <a:t>Flow of Events: </a:t>
            </a:r>
          </a:p>
          <a:p>
            <a:pPr lvl="1"/>
            <a:r>
              <a:rPr lang="en-US" sz="2400" dirty="0">
                <a:latin typeface="Times" panose="02020603050405020304" pitchFamily="18" charset="0"/>
                <a:cs typeface="Times" panose="02020603050405020304" pitchFamily="18" charset="0"/>
              </a:rPr>
              <a:t>Basic Flows:</a:t>
            </a:r>
          </a:p>
          <a:p>
            <a:pPr lvl="2"/>
            <a:r>
              <a:rPr lang="en-US" sz="2400" dirty="0">
                <a:latin typeface="Times" panose="02020603050405020304" pitchFamily="18" charset="0"/>
                <a:cs typeface="Times" panose="02020603050405020304" pitchFamily="18" charset="0"/>
              </a:rPr>
              <a:t>1. The use case started when user move on their cart and click on “Checkout” button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347D402-8F4B-4369-8305-0CD9B80311B7}"/>
              </a:ext>
            </a:extLst>
          </p:cNvPr>
          <p:cNvSpPr/>
          <p:nvPr/>
        </p:nvSpPr>
        <p:spPr>
          <a:xfrm>
            <a:off x="1435794" y="1122691"/>
            <a:ext cx="460094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case UC500 Checkout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08326537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75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75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75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75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75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75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75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75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45854" cy="68893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435794" y="490625"/>
            <a:ext cx="496482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case detailed description</a:t>
            </a:r>
            <a:endParaRPr lang="en-US" sz="32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0F0C5A9-904B-450A-8625-A692A27AC56F}"/>
              </a:ext>
            </a:extLst>
          </p:cNvPr>
          <p:cNvSpPr/>
          <p:nvPr/>
        </p:nvSpPr>
        <p:spPr>
          <a:xfrm>
            <a:off x="1435793" y="1895419"/>
            <a:ext cx="9667635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2"/>
            <a:r>
              <a:rPr lang="en-US" sz="2400" dirty="0">
                <a:latin typeface="Times" panose="02020603050405020304" pitchFamily="18" charset="0"/>
                <a:cs typeface="Times" panose="02020603050405020304" pitchFamily="18" charset="0"/>
              </a:rPr>
              <a:t>2. Display total amounts and all products that user add to their cart</a:t>
            </a:r>
          </a:p>
          <a:p>
            <a:pPr lvl="2"/>
            <a:r>
              <a:rPr lang="en-US" sz="2400" dirty="0">
                <a:latin typeface="Times" panose="02020603050405020304" pitchFamily="18" charset="0"/>
                <a:cs typeface="Times" panose="02020603050405020304" pitchFamily="18" charset="0"/>
              </a:rPr>
              <a:t>3. User check quantity of each product, they can change it</a:t>
            </a:r>
          </a:p>
          <a:p>
            <a:pPr lvl="2"/>
            <a:r>
              <a:rPr lang="en-US" sz="2400" dirty="0">
                <a:latin typeface="Times" panose="02020603050405020304" pitchFamily="18" charset="0"/>
                <a:cs typeface="Times" panose="02020603050405020304" pitchFamily="18" charset="0"/>
              </a:rPr>
              <a:t>4. System check quantity of each product</a:t>
            </a:r>
          </a:p>
          <a:p>
            <a:pPr lvl="2"/>
            <a:r>
              <a:rPr lang="en-US" sz="2400" dirty="0">
                <a:latin typeface="Times" panose="02020603050405020304" pitchFamily="18" charset="0"/>
                <a:cs typeface="Times" panose="02020603050405020304" pitchFamily="18" charset="0"/>
              </a:rPr>
              <a:t>5. User click on “Confirm” button to confirm information of bill and address(shipping)</a:t>
            </a:r>
          </a:p>
          <a:p>
            <a:pPr lvl="2"/>
            <a:r>
              <a:rPr lang="en-US" sz="2400" dirty="0">
                <a:latin typeface="Times" panose="02020603050405020304" pitchFamily="18" charset="0"/>
                <a:cs typeface="Times" panose="02020603050405020304" pitchFamily="18" charset="0"/>
              </a:rPr>
              <a:t>6. Display message “Checkout is success”</a:t>
            </a:r>
          </a:p>
          <a:p>
            <a:pPr lvl="1"/>
            <a:r>
              <a:rPr lang="en-US" sz="2400" dirty="0">
                <a:latin typeface="Times" panose="02020603050405020304" pitchFamily="18" charset="0"/>
                <a:cs typeface="Times" panose="02020603050405020304" pitchFamily="18" charset="0"/>
              </a:rPr>
              <a:t>Alternate Flow:</a:t>
            </a:r>
          </a:p>
          <a:p>
            <a:pPr lvl="1"/>
            <a:r>
              <a:rPr lang="en-US" sz="2400" dirty="0">
                <a:latin typeface="Times" panose="02020603050405020304" pitchFamily="18" charset="0"/>
                <a:cs typeface="Times" panose="02020603050405020304" pitchFamily="18" charset="0"/>
              </a:rPr>
              <a:t>4a. If quantity of each product is changed, update total amounts and quantity</a:t>
            </a:r>
          </a:p>
          <a:p>
            <a:pPr lvl="1"/>
            <a:r>
              <a:rPr lang="en-US" sz="2400" dirty="0">
                <a:latin typeface="Times" panose="02020603050405020304" pitchFamily="18" charset="0"/>
                <a:cs typeface="Times" panose="02020603050405020304" pitchFamily="18" charset="0"/>
              </a:rPr>
              <a:t>Exception Flow: System displays the error messages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347D402-8F4B-4369-8305-0CD9B80311B7}"/>
              </a:ext>
            </a:extLst>
          </p:cNvPr>
          <p:cNvSpPr/>
          <p:nvPr/>
        </p:nvSpPr>
        <p:spPr>
          <a:xfrm>
            <a:off x="1435794" y="1122691"/>
            <a:ext cx="460094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case UC500 Checkout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03041534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75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75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75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75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75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75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45854" cy="68893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435794" y="490625"/>
            <a:ext cx="496482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case detailed description</a:t>
            </a:r>
            <a:endParaRPr lang="en-US" sz="32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0F0C5A9-904B-450A-8625-A692A27AC56F}"/>
              </a:ext>
            </a:extLst>
          </p:cNvPr>
          <p:cNvSpPr/>
          <p:nvPr/>
        </p:nvSpPr>
        <p:spPr>
          <a:xfrm>
            <a:off x="1435793" y="1895419"/>
            <a:ext cx="9667635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" panose="02020603050405020304" pitchFamily="18" charset="0"/>
                <a:cs typeface="Times" panose="02020603050405020304" pitchFamily="18" charset="0"/>
              </a:rPr>
              <a:t>Description:  This use case describes how to user can export the report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" panose="02020603050405020304" pitchFamily="18" charset="0"/>
                <a:cs typeface="Times" panose="02020603050405020304" pitchFamily="18" charset="0"/>
              </a:rPr>
              <a:t>Primary Actor: Clerk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" panose="02020603050405020304" pitchFamily="18" charset="0"/>
                <a:cs typeface="Times" panose="02020603050405020304" pitchFamily="18" charset="0"/>
              </a:rPr>
              <a:t>Priority: Should have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" panose="02020603050405020304" pitchFamily="18" charset="0"/>
                <a:cs typeface="Times" panose="02020603050405020304" pitchFamily="18" charset="0"/>
              </a:rPr>
              <a:t>Trigger: when Clerk click on “Report” button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" panose="02020603050405020304" pitchFamily="18" charset="0"/>
                <a:cs typeface="Times" panose="02020603050405020304" pitchFamily="18" charset="0"/>
              </a:rPr>
              <a:t>Pre-Conditions: User must stay on the Manage store site, user must login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" panose="02020603050405020304" pitchFamily="18" charset="0"/>
                <a:cs typeface="Times" panose="02020603050405020304" pitchFamily="18" charset="0"/>
              </a:rPr>
              <a:t>Post-Conditions: User want export the report of all bill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" panose="02020603050405020304" pitchFamily="18" charset="0"/>
                <a:cs typeface="Times" panose="02020603050405020304" pitchFamily="18" charset="0"/>
              </a:rPr>
              <a:t>Flow of Events: </a:t>
            </a:r>
          </a:p>
          <a:p>
            <a:pPr lvl="1"/>
            <a:r>
              <a:rPr lang="en-US" sz="2400" dirty="0">
                <a:latin typeface="Times" panose="02020603050405020304" pitchFamily="18" charset="0"/>
                <a:cs typeface="Times" panose="02020603050405020304" pitchFamily="18" charset="0"/>
              </a:rPr>
              <a:t>Basic Flows:</a:t>
            </a:r>
          </a:p>
          <a:p>
            <a:pPr lvl="2"/>
            <a:r>
              <a:rPr lang="en-US" sz="2400" dirty="0">
                <a:latin typeface="Times" panose="02020603050405020304" pitchFamily="18" charset="0"/>
                <a:cs typeface="Times" panose="02020603050405020304" pitchFamily="18" charset="0"/>
              </a:rPr>
              <a:t>1. The use case is started when use click on export button </a:t>
            </a:r>
          </a:p>
          <a:p>
            <a:pPr lvl="2"/>
            <a:r>
              <a:rPr lang="en-US" sz="2400" dirty="0">
                <a:latin typeface="Times" panose="02020603050405020304" pitchFamily="18" charset="0"/>
                <a:cs typeface="Times" panose="02020603050405020304" pitchFamily="18" charset="0"/>
              </a:rPr>
              <a:t>2. System displays information of report in screen (default is daily report)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347D402-8F4B-4369-8305-0CD9B80311B7}"/>
              </a:ext>
            </a:extLst>
          </p:cNvPr>
          <p:cNvSpPr/>
          <p:nvPr/>
        </p:nvSpPr>
        <p:spPr>
          <a:xfrm>
            <a:off x="1435794" y="1122691"/>
            <a:ext cx="414408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case UC600 Report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29852082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75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75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75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75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75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75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75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75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750" fill="hold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750" fill="hold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45854" cy="68893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435794" y="490625"/>
            <a:ext cx="496482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case detailed description</a:t>
            </a:r>
            <a:endParaRPr lang="en-US" sz="32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0F0C5A9-904B-450A-8625-A692A27AC56F}"/>
              </a:ext>
            </a:extLst>
          </p:cNvPr>
          <p:cNvSpPr/>
          <p:nvPr/>
        </p:nvSpPr>
        <p:spPr>
          <a:xfrm>
            <a:off x="1435793" y="1895419"/>
            <a:ext cx="9667635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2"/>
            <a:r>
              <a:rPr lang="en-US" sz="2400" dirty="0">
                <a:latin typeface="Times" panose="02020603050405020304" pitchFamily="18" charset="0"/>
                <a:cs typeface="Times" panose="02020603050405020304" pitchFamily="18" charset="0"/>
              </a:rPr>
              <a:t>3. User changes the type of report to export</a:t>
            </a:r>
          </a:p>
          <a:p>
            <a:pPr lvl="2"/>
            <a:r>
              <a:rPr lang="en-US" sz="2400" dirty="0">
                <a:latin typeface="Times" panose="02020603050405020304" pitchFamily="18" charset="0"/>
                <a:cs typeface="Times" panose="02020603050405020304" pitchFamily="18" charset="0"/>
              </a:rPr>
              <a:t>4. The system checks the type of report to export</a:t>
            </a:r>
          </a:p>
          <a:p>
            <a:pPr lvl="2"/>
            <a:r>
              <a:rPr lang="en-US" sz="2400" dirty="0">
                <a:latin typeface="Times" panose="02020603050405020304" pitchFamily="18" charset="0"/>
                <a:cs typeface="Times" panose="02020603050405020304" pitchFamily="18" charset="0"/>
              </a:rPr>
              <a:t>5. Export pdf file of report and display message “Success”</a:t>
            </a:r>
          </a:p>
          <a:p>
            <a:pPr lvl="1"/>
            <a:r>
              <a:rPr lang="en-US" sz="2400" dirty="0">
                <a:latin typeface="Times" panose="02020603050405020304" pitchFamily="18" charset="0"/>
                <a:cs typeface="Times" panose="02020603050405020304" pitchFamily="18" charset="0"/>
              </a:rPr>
              <a:t>Alternate Flow:</a:t>
            </a:r>
          </a:p>
          <a:p>
            <a:pPr lvl="2"/>
            <a:r>
              <a:rPr lang="en-US" sz="2400" dirty="0">
                <a:latin typeface="Times" panose="02020603050405020304" pitchFamily="18" charset="0"/>
                <a:cs typeface="Times" panose="02020603050405020304" pitchFamily="18" charset="0"/>
              </a:rPr>
              <a:t>4a. If the report type to export is monthly, update the information on the screen</a:t>
            </a:r>
          </a:p>
          <a:p>
            <a:pPr lvl="2"/>
            <a:r>
              <a:rPr lang="en-US" sz="2400" dirty="0">
                <a:latin typeface="Times" panose="02020603050405020304" pitchFamily="18" charset="0"/>
                <a:cs typeface="Times" panose="02020603050405020304" pitchFamily="18" charset="0"/>
              </a:rPr>
              <a:t>	4b. If the report type to export is quarterly, update the information on the screen</a:t>
            </a:r>
          </a:p>
          <a:p>
            <a:pPr lvl="2"/>
            <a:r>
              <a:rPr lang="en-US" sz="2400" dirty="0">
                <a:latin typeface="Times" panose="02020603050405020304" pitchFamily="18" charset="0"/>
                <a:cs typeface="Times" panose="02020603050405020304" pitchFamily="18" charset="0"/>
              </a:rPr>
              <a:t>	4c. If the report type to export is yearly, update the information on the screen</a:t>
            </a:r>
          </a:p>
          <a:p>
            <a:pPr lvl="1"/>
            <a:r>
              <a:rPr lang="en-US" sz="2400" dirty="0">
                <a:latin typeface="Times" panose="02020603050405020304" pitchFamily="18" charset="0"/>
                <a:cs typeface="Times" panose="02020603050405020304" pitchFamily="18" charset="0"/>
              </a:rPr>
              <a:t>Exception Flow: System displays the error messages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347D402-8F4B-4369-8305-0CD9B80311B7}"/>
              </a:ext>
            </a:extLst>
          </p:cNvPr>
          <p:cNvSpPr/>
          <p:nvPr/>
        </p:nvSpPr>
        <p:spPr>
          <a:xfrm>
            <a:off x="1435794" y="1122691"/>
            <a:ext cx="414408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case UC600 Report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04452481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75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75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75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75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75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75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45854" cy="68893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435794" y="490625"/>
            <a:ext cx="496482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case detailed description</a:t>
            </a:r>
            <a:endParaRPr lang="en-US" sz="32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0F0C5A9-904B-450A-8625-A692A27AC56F}"/>
              </a:ext>
            </a:extLst>
          </p:cNvPr>
          <p:cNvSpPr/>
          <p:nvPr/>
        </p:nvSpPr>
        <p:spPr>
          <a:xfrm>
            <a:off x="1435793" y="1895419"/>
            <a:ext cx="9667635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" panose="02020603050405020304" pitchFamily="18" charset="0"/>
                <a:cs typeface="Times" panose="02020603050405020304" pitchFamily="18" charset="0"/>
              </a:rPr>
              <a:t>Description: This use case describes how user can manage the product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" panose="02020603050405020304" pitchFamily="18" charset="0"/>
                <a:cs typeface="Times" panose="02020603050405020304" pitchFamily="18" charset="0"/>
              </a:rPr>
              <a:t>Primary Actor: Clerk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" panose="02020603050405020304" pitchFamily="18" charset="0"/>
                <a:cs typeface="Times" panose="02020603050405020304" pitchFamily="18" charset="0"/>
              </a:rPr>
              <a:t>Priority: Must have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" panose="02020603050405020304" pitchFamily="18" charset="0"/>
                <a:cs typeface="Times" panose="02020603050405020304" pitchFamily="18" charset="0"/>
              </a:rPr>
              <a:t>Trigger: When users go to dashboard page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" panose="02020603050405020304" pitchFamily="18" charset="0"/>
                <a:cs typeface="Times" panose="02020603050405020304" pitchFamily="18" charset="0"/>
              </a:rPr>
              <a:t>Pre-Conditions: User must stay on the Manage store site, user must login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" panose="02020603050405020304" pitchFamily="18" charset="0"/>
                <a:cs typeface="Times" panose="02020603050405020304" pitchFamily="18" charset="0"/>
              </a:rPr>
              <a:t>Post-Conditions: User want update of add new product to store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" panose="02020603050405020304" pitchFamily="18" charset="0"/>
                <a:cs typeface="Times" panose="02020603050405020304" pitchFamily="18" charset="0"/>
              </a:rPr>
              <a:t>Flow of Events: </a:t>
            </a:r>
          </a:p>
          <a:p>
            <a:pPr lvl="1"/>
            <a:r>
              <a:rPr lang="en-US" sz="2400" dirty="0">
                <a:latin typeface="Times" panose="02020603050405020304" pitchFamily="18" charset="0"/>
                <a:cs typeface="Times" panose="02020603050405020304" pitchFamily="18" charset="0"/>
              </a:rPr>
              <a:t>Basic Flows:</a:t>
            </a:r>
          </a:p>
          <a:p>
            <a:pPr lvl="2"/>
            <a:r>
              <a:rPr lang="en-US" sz="2400" dirty="0">
                <a:latin typeface="Times" panose="02020603050405020304" pitchFamily="18" charset="0"/>
                <a:cs typeface="Times" panose="02020603050405020304" pitchFamily="18" charset="0"/>
              </a:rPr>
              <a:t>1. This use case is started when use click on manage button.</a:t>
            </a:r>
          </a:p>
          <a:p>
            <a:pPr lvl="2"/>
            <a:r>
              <a:rPr lang="en-US" sz="2400" dirty="0">
                <a:latin typeface="Times" panose="02020603050405020304" pitchFamily="18" charset="0"/>
                <a:cs typeface="Times" panose="02020603050405020304" pitchFamily="18" charset="0"/>
              </a:rPr>
              <a:t>2. User choose management option by click on add, delete, edit product button</a:t>
            </a:r>
          </a:p>
          <a:p>
            <a:pPr lvl="2"/>
            <a:endParaRPr lang="en-US" sz="24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347D402-8F4B-4369-8305-0CD9B80311B7}"/>
              </a:ext>
            </a:extLst>
          </p:cNvPr>
          <p:cNvSpPr/>
          <p:nvPr/>
        </p:nvSpPr>
        <p:spPr>
          <a:xfrm>
            <a:off x="1435794" y="1122691"/>
            <a:ext cx="655019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case UC700 Product Management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40380404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75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75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75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75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75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75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75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75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750" fill="hold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750" fill="hold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45854" cy="68893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435794" y="490625"/>
            <a:ext cx="496482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case detailed description</a:t>
            </a:r>
            <a:endParaRPr lang="en-US" sz="32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0F0C5A9-904B-450A-8625-A692A27AC56F}"/>
              </a:ext>
            </a:extLst>
          </p:cNvPr>
          <p:cNvSpPr/>
          <p:nvPr/>
        </p:nvSpPr>
        <p:spPr>
          <a:xfrm>
            <a:off x="1435793" y="1895419"/>
            <a:ext cx="9667635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2"/>
            <a:r>
              <a:rPr lang="en-US" sz="2400" dirty="0">
                <a:latin typeface="Times" panose="02020603050405020304" pitchFamily="18" charset="0"/>
                <a:cs typeface="Times" panose="02020603050405020304" pitchFamily="18" charset="0"/>
              </a:rPr>
              <a:t>3. System check option that user chose.</a:t>
            </a:r>
          </a:p>
          <a:p>
            <a:pPr lvl="2"/>
            <a:r>
              <a:rPr lang="en-US" sz="2400" dirty="0">
                <a:latin typeface="Times" panose="02020603050405020304" pitchFamily="18" charset="0"/>
                <a:cs typeface="Times" panose="02020603050405020304" pitchFamily="18" charset="0"/>
              </a:rPr>
              <a:t>4. Display change confirm form.</a:t>
            </a:r>
          </a:p>
          <a:p>
            <a:pPr lvl="2"/>
            <a:r>
              <a:rPr lang="en-US" sz="2400" dirty="0">
                <a:latin typeface="Times" panose="02020603050405020304" pitchFamily="18" charset="0"/>
                <a:cs typeface="Times" panose="02020603050405020304" pitchFamily="18" charset="0"/>
              </a:rPr>
              <a:t>5. User confirm in form.</a:t>
            </a:r>
          </a:p>
          <a:p>
            <a:pPr lvl="1"/>
            <a:r>
              <a:rPr lang="en-US" sz="2400" dirty="0">
                <a:latin typeface="Times" panose="02020603050405020304" pitchFamily="18" charset="0"/>
                <a:cs typeface="Times" panose="02020603050405020304" pitchFamily="18" charset="0"/>
              </a:rPr>
              <a:t>Alternate Flow:</a:t>
            </a:r>
          </a:p>
          <a:p>
            <a:pPr lvl="2"/>
            <a:r>
              <a:rPr lang="en-US" sz="2400" dirty="0">
                <a:latin typeface="Times" panose="02020603050405020304" pitchFamily="18" charset="0"/>
                <a:cs typeface="Times" panose="02020603050405020304" pitchFamily="18" charset="0"/>
              </a:rPr>
              <a:t>3a. If user choose add option, start add use case</a:t>
            </a:r>
          </a:p>
          <a:p>
            <a:pPr lvl="2"/>
            <a:r>
              <a:rPr lang="en-US" sz="2400" dirty="0">
                <a:latin typeface="Times" panose="02020603050405020304" pitchFamily="18" charset="0"/>
                <a:cs typeface="Times" panose="02020603050405020304" pitchFamily="18" charset="0"/>
              </a:rPr>
              <a:t>3b. If user choose delete option, delete add use case</a:t>
            </a:r>
          </a:p>
          <a:p>
            <a:pPr lvl="2"/>
            <a:r>
              <a:rPr lang="en-US" sz="2400" dirty="0">
                <a:latin typeface="Times" panose="02020603050405020304" pitchFamily="18" charset="0"/>
                <a:cs typeface="Times" panose="02020603050405020304" pitchFamily="18" charset="0"/>
              </a:rPr>
              <a:t>3b. If user choose edit option, delete add use case</a:t>
            </a:r>
          </a:p>
          <a:p>
            <a:pPr lvl="1"/>
            <a:r>
              <a:rPr lang="en-US" sz="2400" dirty="0">
                <a:latin typeface="Times" panose="02020603050405020304" pitchFamily="18" charset="0"/>
                <a:cs typeface="Times" panose="02020603050405020304" pitchFamily="18" charset="0"/>
              </a:rPr>
              <a:t>Exception Flow: System displays the error messages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347D402-8F4B-4369-8305-0CD9B80311B7}"/>
              </a:ext>
            </a:extLst>
          </p:cNvPr>
          <p:cNvSpPr/>
          <p:nvPr/>
        </p:nvSpPr>
        <p:spPr>
          <a:xfrm>
            <a:off x="1435794" y="1122691"/>
            <a:ext cx="655019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case UC700 Product Management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32237774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75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75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75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75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75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75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45854" cy="68893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435794" y="490625"/>
            <a:ext cx="496482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case detailed description</a:t>
            </a:r>
            <a:endParaRPr lang="en-US" sz="32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0F0C5A9-904B-450A-8625-A692A27AC56F}"/>
              </a:ext>
            </a:extLst>
          </p:cNvPr>
          <p:cNvSpPr/>
          <p:nvPr/>
        </p:nvSpPr>
        <p:spPr>
          <a:xfrm>
            <a:off x="1435793" y="1895419"/>
            <a:ext cx="9667635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" panose="02020603050405020304" pitchFamily="18" charset="0"/>
                <a:cs typeface="Times" panose="02020603050405020304" pitchFamily="18" charset="0"/>
              </a:rPr>
              <a:t>Description: This use case describe how to user can login to website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" panose="02020603050405020304" pitchFamily="18" charset="0"/>
                <a:cs typeface="Times" panose="02020603050405020304" pitchFamily="18" charset="0"/>
              </a:rPr>
              <a:t>Primary Actor: Customer, Clerk, Shop owner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" panose="02020603050405020304" pitchFamily="18" charset="0"/>
                <a:cs typeface="Times" panose="02020603050405020304" pitchFamily="18" charset="0"/>
              </a:rPr>
              <a:t>Priority: Should have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" panose="02020603050405020304" pitchFamily="18" charset="0"/>
                <a:cs typeface="Times" panose="02020603050405020304" pitchFamily="18" charset="0"/>
              </a:rPr>
              <a:t>Trigger: When users click on “Login” button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" panose="02020603050405020304" pitchFamily="18" charset="0"/>
                <a:cs typeface="Times" panose="02020603050405020304" pitchFamily="18" charset="0"/>
              </a:rPr>
              <a:t>Pre-Conditions: The website is opened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" panose="02020603050405020304" pitchFamily="18" charset="0"/>
                <a:cs typeface="Times" panose="02020603050405020304" pitchFamily="18" charset="0"/>
              </a:rPr>
              <a:t>Post-Conditions: User login to use any function in website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" panose="02020603050405020304" pitchFamily="18" charset="0"/>
                <a:cs typeface="Times" panose="02020603050405020304" pitchFamily="18" charset="0"/>
              </a:rPr>
              <a:t>Flow of Events: </a:t>
            </a:r>
          </a:p>
          <a:p>
            <a:pPr lvl="1"/>
            <a:r>
              <a:rPr lang="en-US" sz="2400" dirty="0">
                <a:latin typeface="Times" panose="02020603050405020304" pitchFamily="18" charset="0"/>
                <a:cs typeface="Times" panose="02020603050405020304" pitchFamily="18" charset="0"/>
              </a:rPr>
              <a:t>Basic Flows:</a:t>
            </a:r>
          </a:p>
          <a:p>
            <a:pPr lvl="2"/>
            <a:r>
              <a:rPr lang="en-US" sz="2400" dirty="0">
                <a:latin typeface="Times" panose="02020603050405020304" pitchFamily="18" charset="0"/>
                <a:cs typeface="Times" panose="02020603050405020304" pitchFamily="18" charset="0"/>
              </a:rPr>
              <a:t>1. The use case are stated when user click login button or use more other use case as make purchase, checkout, report, ….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347D402-8F4B-4369-8305-0CD9B80311B7}"/>
              </a:ext>
            </a:extLst>
          </p:cNvPr>
          <p:cNvSpPr/>
          <p:nvPr/>
        </p:nvSpPr>
        <p:spPr>
          <a:xfrm>
            <a:off x="1435794" y="1122691"/>
            <a:ext cx="400622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case UC800 Login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10246081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75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75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75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75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75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75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75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75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45854" cy="68893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435794" y="490625"/>
            <a:ext cx="496482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case detailed description</a:t>
            </a:r>
            <a:endParaRPr lang="en-US" sz="32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0F0C5A9-904B-450A-8625-A692A27AC56F}"/>
              </a:ext>
            </a:extLst>
          </p:cNvPr>
          <p:cNvSpPr/>
          <p:nvPr/>
        </p:nvSpPr>
        <p:spPr>
          <a:xfrm>
            <a:off x="1435793" y="1895419"/>
            <a:ext cx="9667635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2"/>
            <a:r>
              <a:rPr lang="en-US" sz="2400" dirty="0">
                <a:latin typeface="Times" panose="02020603050405020304" pitchFamily="18" charset="0"/>
                <a:cs typeface="Times" panose="02020603050405020304" pitchFamily="18" charset="0"/>
              </a:rPr>
              <a:t>2. System display login form</a:t>
            </a:r>
          </a:p>
          <a:p>
            <a:pPr lvl="2"/>
            <a:r>
              <a:rPr lang="en-US" sz="2400" dirty="0">
                <a:latin typeface="Times" panose="02020603050405020304" pitchFamily="18" charset="0"/>
                <a:cs typeface="Times" panose="02020603050405020304" pitchFamily="18" charset="0"/>
              </a:rPr>
              <a:t>3. User enter username and password into login form</a:t>
            </a:r>
          </a:p>
          <a:p>
            <a:pPr lvl="2"/>
            <a:r>
              <a:rPr lang="en-US" sz="2400" dirty="0">
                <a:latin typeface="Times" panose="02020603050405020304" pitchFamily="18" charset="0"/>
                <a:cs typeface="Times" panose="02020603050405020304" pitchFamily="18" charset="0"/>
              </a:rPr>
              <a:t>4. System check username and password are valid</a:t>
            </a:r>
          </a:p>
          <a:p>
            <a:pPr lvl="2"/>
            <a:r>
              <a:rPr lang="en-US" sz="2400" dirty="0">
                <a:latin typeface="Times" panose="02020603050405020304" pitchFamily="18" charset="0"/>
                <a:cs typeface="Times" panose="02020603050405020304" pitchFamily="18" charset="0"/>
              </a:rPr>
              <a:t>5. User click on login button</a:t>
            </a:r>
          </a:p>
          <a:p>
            <a:pPr lvl="2"/>
            <a:r>
              <a:rPr lang="en-US" sz="2400" dirty="0">
                <a:latin typeface="Times" panose="02020603050405020304" pitchFamily="18" charset="0"/>
                <a:cs typeface="Times" panose="02020603050405020304" pitchFamily="18" charset="0"/>
              </a:rPr>
              <a:t>5. Display the previous screen</a:t>
            </a:r>
          </a:p>
          <a:p>
            <a:pPr lvl="1"/>
            <a:r>
              <a:rPr lang="en-US" sz="2400" dirty="0">
                <a:latin typeface="Times" panose="02020603050405020304" pitchFamily="18" charset="0"/>
                <a:cs typeface="Times" panose="02020603050405020304" pitchFamily="18" charset="0"/>
              </a:rPr>
              <a:t>Alternate Flow:</a:t>
            </a:r>
          </a:p>
          <a:p>
            <a:pPr lvl="2"/>
            <a:r>
              <a:rPr lang="en-US" sz="2400" dirty="0">
                <a:latin typeface="Times" panose="02020603050405020304" pitchFamily="18" charset="0"/>
                <a:cs typeface="Times" panose="02020603050405020304" pitchFamily="18" charset="0"/>
              </a:rPr>
              <a:t>4a. If information is valid, display message “Successfully”</a:t>
            </a:r>
          </a:p>
          <a:p>
            <a:pPr lvl="2"/>
            <a:r>
              <a:rPr lang="en-US" sz="2400" dirty="0">
                <a:latin typeface="Times" panose="02020603050405020304" pitchFamily="18" charset="0"/>
                <a:cs typeface="Times" panose="02020603050405020304" pitchFamily="18" charset="0"/>
              </a:rPr>
              <a:t>4b. If information is invalid, display message “Username or password is incorrect, Please re-enter once”</a:t>
            </a:r>
          </a:p>
          <a:p>
            <a:pPr lvl="1"/>
            <a:r>
              <a:rPr lang="en-US" sz="2400" dirty="0">
                <a:latin typeface="Times" panose="02020603050405020304" pitchFamily="18" charset="0"/>
                <a:cs typeface="Times" panose="02020603050405020304" pitchFamily="18" charset="0"/>
              </a:rPr>
              <a:t>Exception Flow: System displays the error messages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347D402-8F4B-4369-8305-0CD9B80311B7}"/>
              </a:ext>
            </a:extLst>
          </p:cNvPr>
          <p:cNvSpPr/>
          <p:nvPr/>
        </p:nvSpPr>
        <p:spPr>
          <a:xfrm>
            <a:off x="1435794" y="1122691"/>
            <a:ext cx="400622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case UC800 Login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45554634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75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75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75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75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75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75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75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75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45854" cy="68893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435794" y="490625"/>
            <a:ext cx="496482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case detailed description</a:t>
            </a:r>
            <a:endParaRPr lang="en-US" sz="32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0F0C5A9-904B-450A-8625-A692A27AC56F}"/>
              </a:ext>
            </a:extLst>
          </p:cNvPr>
          <p:cNvSpPr/>
          <p:nvPr/>
        </p:nvSpPr>
        <p:spPr>
          <a:xfrm>
            <a:off x="1435793" y="1895419"/>
            <a:ext cx="9667635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" panose="02020603050405020304" pitchFamily="18" charset="0"/>
                <a:cs typeface="Times" panose="02020603050405020304" pitchFamily="18" charset="0"/>
              </a:rPr>
              <a:t>Description: The use case describer how to create new account for Clerk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" panose="02020603050405020304" pitchFamily="18" charset="0"/>
                <a:cs typeface="Times" panose="02020603050405020304" pitchFamily="18" charset="0"/>
              </a:rPr>
              <a:t>Primary Actor: Shop Owner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" panose="02020603050405020304" pitchFamily="18" charset="0"/>
                <a:cs typeface="Times" panose="02020603050405020304" pitchFamily="18" charset="0"/>
              </a:rPr>
              <a:t>Priority: Must have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" panose="02020603050405020304" pitchFamily="18" charset="0"/>
                <a:cs typeface="Times" panose="02020603050405020304" pitchFamily="18" charset="0"/>
              </a:rPr>
              <a:t>Trigger: When Shop owner click on “Create new account” in dashboard page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" panose="02020603050405020304" pitchFamily="18" charset="0"/>
                <a:cs typeface="Times" panose="02020603050405020304" pitchFamily="18" charset="0"/>
              </a:rPr>
              <a:t>Pre-Conditions: Website is opened, user must login successfully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" panose="02020603050405020304" pitchFamily="18" charset="0"/>
                <a:cs typeface="Times" panose="02020603050405020304" pitchFamily="18" charset="0"/>
              </a:rPr>
              <a:t>Post-Conditions: User want create new account for clerk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" panose="02020603050405020304" pitchFamily="18" charset="0"/>
                <a:cs typeface="Times" panose="02020603050405020304" pitchFamily="18" charset="0"/>
              </a:rPr>
              <a:t>Flow of Events: </a:t>
            </a:r>
          </a:p>
          <a:p>
            <a:pPr lvl="1"/>
            <a:r>
              <a:rPr lang="en-US" sz="2400" dirty="0">
                <a:latin typeface="Times" panose="02020603050405020304" pitchFamily="18" charset="0"/>
                <a:cs typeface="Times" panose="02020603050405020304" pitchFamily="18" charset="0"/>
              </a:rPr>
              <a:t>Basic Flows:</a:t>
            </a:r>
          </a:p>
          <a:p>
            <a:pPr lvl="2"/>
            <a:r>
              <a:rPr lang="en-US" sz="2400" dirty="0">
                <a:latin typeface="Times" panose="02020603050405020304" pitchFamily="18" charset="0"/>
                <a:cs typeface="Times" panose="02020603050405020304" pitchFamily="18" charset="0"/>
              </a:rPr>
              <a:t>1. The use case is started when user click on button create clerk account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347D402-8F4B-4369-8305-0CD9B80311B7}"/>
              </a:ext>
            </a:extLst>
          </p:cNvPr>
          <p:cNvSpPr/>
          <p:nvPr/>
        </p:nvSpPr>
        <p:spPr>
          <a:xfrm>
            <a:off x="1435794" y="1122691"/>
            <a:ext cx="577594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case UC900 Register account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83013742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75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75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75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75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75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75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75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75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45854" cy="68893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435794" y="1127435"/>
            <a:ext cx="111921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Actor</a:t>
            </a:r>
            <a:endParaRPr lang="en-US" sz="32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0F0C5A9-904B-450A-8625-A692A27AC56F}"/>
              </a:ext>
            </a:extLst>
          </p:cNvPr>
          <p:cNvSpPr/>
          <p:nvPr/>
        </p:nvSpPr>
        <p:spPr>
          <a:xfrm>
            <a:off x="1435793" y="2173009"/>
            <a:ext cx="9667635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>
              <a:buFont typeface="Wingdings" panose="05000000000000000000" pitchFamily="2" charset="2"/>
              <a:buChar char="Ø"/>
            </a:pPr>
            <a:r>
              <a:rPr lang="en-US" sz="2600" dirty="0">
                <a:latin typeface="Times" panose="02020603050405020304" pitchFamily="18" charset="0"/>
                <a:cs typeface="Times" panose="02020603050405020304" pitchFamily="18" charset="0"/>
              </a:rPr>
              <a:t>Web Customer:</a:t>
            </a:r>
            <a:endParaRPr lang="en-IE" sz="2600" b="1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2600" dirty="0">
                <a:latin typeface="Times" panose="02020603050405020304" pitchFamily="18" charset="0"/>
                <a:cs typeface="Times" panose="02020603050405020304" pitchFamily="18" charset="0"/>
              </a:rPr>
              <a:t>	New Customer: will be an official customer and can order after successful registration.</a:t>
            </a:r>
            <a:endParaRPr lang="en-IE" sz="2600" b="1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b="1" dirty="0">
                <a:latin typeface="Times" panose="02020603050405020304" pitchFamily="18" charset="0"/>
                <a:cs typeface="Times" panose="02020603050405020304" pitchFamily="18" charset="0"/>
              </a:rPr>
              <a:t>	</a:t>
            </a:r>
            <a:r>
              <a:rPr lang="en-US" sz="2600" dirty="0">
                <a:latin typeface="Times" panose="02020603050405020304" pitchFamily="18" charset="0"/>
                <a:cs typeface="Times" panose="02020603050405020304" pitchFamily="18" charset="0"/>
              </a:rPr>
              <a:t>Register Customer: customers registered as official members and are allowed to place orders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600" dirty="0">
                <a:latin typeface="Times" panose="02020603050405020304" pitchFamily="18" charset="0"/>
                <a:cs typeface="Times" panose="02020603050405020304" pitchFamily="18" charset="0"/>
              </a:rPr>
              <a:t>Shop Owner: perform product management and have the right to add, delete, edit that related to the staffs as well as he can register account and review report of clerk</a:t>
            </a:r>
          </a:p>
        </p:txBody>
      </p:sp>
    </p:spTree>
    <p:extLst>
      <p:ext uri="{BB962C8B-B14F-4D97-AF65-F5344CB8AC3E}">
        <p14:creationId xmlns:p14="http://schemas.microsoft.com/office/powerpoint/2010/main" val="119887798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75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45854" cy="68893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435794" y="490625"/>
            <a:ext cx="496482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case detailed description</a:t>
            </a:r>
            <a:endParaRPr lang="en-US" sz="32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0F0C5A9-904B-450A-8625-A692A27AC56F}"/>
              </a:ext>
            </a:extLst>
          </p:cNvPr>
          <p:cNvSpPr/>
          <p:nvPr/>
        </p:nvSpPr>
        <p:spPr>
          <a:xfrm>
            <a:off x="1435793" y="1753179"/>
            <a:ext cx="9667635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2"/>
            <a:r>
              <a:rPr lang="en-US" sz="2400" dirty="0">
                <a:latin typeface="Times" panose="02020603050405020304" pitchFamily="18" charset="0"/>
                <a:cs typeface="Times" panose="02020603050405020304" pitchFamily="18" charset="0"/>
              </a:rPr>
              <a:t>2. System show register form.</a:t>
            </a:r>
          </a:p>
          <a:p>
            <a:pPr lvl="2"/>
            <a:r>
              <a:rPr lang="en-US" sz="2400" dirty="0">
                <a:latin typeface="Times" panose="02020603050405020304" pitchFamily="18" charset="0"/>
                <a:cs typeface="Times" panose="02020603050405020304" pitchFamily="18" charset="0"/>
              </a:rPr>
              <a:t>3. User enter all information that form required</a:t>
            </a:r>
          </a:p>
          <a:p>
            <a:pPr lvl="2"/>
            <a:r>
              <a:rPr lang="en-US" sz="2400" dirty="0">
                <a:latin typeface="Times" panose="02020603050405020304" pitchFamily="18" charset="0"/>
                <a:cs typeface="Times" panose="02020603050405020304" pitchFamily="18" charset="0"/>
              </a:rPr>
              <a:t>4.  System check username is already exists</a:t>
            </a:r>
          </a:p>
          <a:p>
            <a:pPr lvl="2"/>
            <a:r>
              <a:rPr lang="en-US" sz="2400" dirty="0">
                <a:latin typeface="Times" panose="02020603050405020304" pitchFamily="18" charset="0"/>
                <a:cs typeface="Times" panose="02020603050405020304" pitchFamily="18" charset="0"/>
              </a:rPr>
              <a:t>5. System check password to meet condition</a:t>
            </a:r>
          </a:p>
          <a:p>
            <a:pPr lvl="2"/>
            <a:r>
              <a:rPr lang="en-US" sz="2400" dirty="0">
                <a:latin typeface="Times" panose="02020603050405020304" pitchFamily="18" charset="0"/>
                <a:cs typeface="Times" panose="02020603050405020304" pitchFamily="18" charset="0"/>
              </a:rPr>
              <a:t>6. User click on register button</a:t>
            </a:r>
          </a:p>
          <a:p>
            <a:pPr lvl="2"/>
            <a:r>
              <a:rPr lang="en-US" sz="2400" dirty="0">
                <a:latin typeface="Times" panose="02020603050405020304" pitchFamily="18" charset="0"/>
                <a:cs typeface="Times" panose="02020603050405020304" pitchFamily="18" charset="0"/>
              </a:rPr>
              <a:t>7. Display message “ register successfully”</a:t>
            </a:r>
          </a:p>
          <a:p>
            <a:pPr lvl="1"/>
            <a:r>
              <a:rPr lang="en-US" sz="2400" dirty="0">
                <a:latin typeface="Times" panose="02020603050405020304" pitchFamily="18" charset="0"/>
                <a:cs typeface="Times" panose="02020603050405020304" pitchFamily="18" charset="0"/>
              </a:rPr>
              <a:t>Alternate Flow:</a:t>
            </a:r>
          </a:p>
          <a:p>
            <a:pPr lvl="2"/>
            <a:r>
              <a:rPr lang="en-US" sz="2400" dirty="0">
                <a:latin typeface="Times" panose="02020603050405020304" pitchFamily="18" charset="0"/>
                <a:cs typeface="Times" panose="02020603050405020304" pitchFamily="18" charset="0"/>
              </a:rPr>
              <a:t>4a. If username is already exist, display message “Username is already exits, please re-enter other username”</a:t>
            </a:r>
          </a:p>
          <a:p>
            <a:pPr lvl="2"/>
            <a:r>
              <a:rPr lang="en-US" sz="2400" dirty="0">
                <a:latin typeface="Times" panose="02020603050405020304" pitchFamily="18" charset="0"/>
                <a:cs typeface="Times" panose="02020603050405020304" pitchFamily="18" charset="0"/>
              </a:rPr>
              <a:t>	5a. If password doesn’t meet condition, display message “Password has at least 8 characters and includes letters and numbers </a:t>
            </a:r>
          </a:p>
          <a:p>
            <a:pPr lvl="1"/>
            <a:r>
              <a:rPr lang="en-US" sz="2400" dirty="0">
                <a:latin typeface="Times" panose="02020603050405020304" pitchFamily="18" charset="0"/>
                <a:cs typeface="Times" panose="02020603050405020304" pitchFamily="18" charset="0"/>
              </a:rPr>
              <a:t>Exception Flow: System displays the error messages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347D402-8F4B-4369-8305-0CD9B80311B7}"/>
              </a:ext>
            </a:extLst>
          </p:cNvPr>
          <p:cNvSpPr/>
          <p:nvPr/>
        </p:nvSpPr>
        <p:spPr>
          <a:xfrm>
            <a:off x="1435794" y="1122691"/>
            <a:ext cx="577594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case UC900 Register account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36449714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75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75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75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75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75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75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75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75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750" fill="hold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750" fill="hold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45854" cy="68893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435794" y="490625"/>
            <a:ext cx="496482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case detailed description</a:t>
            </a:r>
            <a:endParaRPr lang="en-US" sz="32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0F0C5A9-904B-450A-8625-A692A27AC56F}"/>
              </a:ext>
            </a:extLst>
          </p:cNvPr>
          <p:cNvSpPr/>
          <p:nvPr/>
        </p:nvSpPr>
        <p:spPr>
          <a:xfrm>
            <a:off x="1435793" y="1895419"/>
            <a:ext cx="9667635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" panose="02020603050405020304" pitchFamily="18" charset="0"/>
                <a:cs typeface="Times" panose="02020603050405020304" pitchFamily="18" charset="0"/>
              </a:rPr>
              <a:t>Description: This use case describer how to edit, delete clerk account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" panose="02020603050405020304" pitchFamily="18" charset="0"/>
                <a:cs typeface="Times" panose="02020603050405020304" pitchFamily="18" charset="0"/>
              </a:rPr>
              <a:t>Primary Actor: Shop Owner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" panose="02020603050405020304" pitchFamily="18" charset="0"/>
                <a:cs typeface="Times" panose="02020603050405020304" pitchFamily="18" charset="0"/>
              </a:rPr>
              <a:t>Priority: Must have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" panose="02020603050405020304" pitchFamily="18" charset="0"/>
                <a:cs typeface="Times" panose="02020603050405020304" pitchFamily="18" charset="0"/>
              </a:rPr>
              <a:t>Trigger: When Shop owner go to dashboard page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" panose="02020603050405020304" pitchFamily="18" charset="0"/>
                <a:cs typeface="Times" panose="02020603050405020304" pitchFamily="18" charset="0"/>
              </a:rPr>
              <a:t>Pre-Conditions: Website is open, user must login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" panose="02020603050405020304" pitchFamily="18" charset="0"/>
                <a:cs typeface="Times" panose="02020603050405020304" pitchFamily="18" charset="0"/>
              </a:rPr>
              <a:t>Post-Conditions: User want to edit or delete clerk account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" panose="02020603050405020304" pitchFamily="18" charset="0"/>
                <a:cs typeface="Times" panose="02020603050405020304" pitchFamily="18" charset="0"/>
              </a:rPr>
              <a:t>Flow of Events: </a:t>
            </a:r>
          </a:p>
          <a:p>
            <a:pPr lvl="1"/>
            <a:r>
              <a:rPr lang="en-US" sz="2400" dirty="0">
                <a:latin typeface="Times" panose="02020603050405020304" pitchFamily="18" charset="0"/>
                <a:cs typeface="Times" panose="02020603050405020304" pitchFamily="18" charset="0"/>
              </a:rPr>
              <a:t>Basic Flows:</a:t>
            </a:r>
          </a:p>
          <a:p>
            <a:pPr lvl="2"/>
            <a:r>
              <a:rPr lang="en-US" sz="2400" dirty="0">
                <a:latin typeface="Times" panose="02020603050405020304" pitchFamily="18" charset="0"/>
                <a:cs typeface="Times" panose="02020603050405020304" pitchFamily="18" charset="0"/>
              </a:rPr>
              <a:t>1. The use case is started when user lick on button staff manage</a:t>
            </a:r>
          </a:p>
          <a:p>
            <a:pPr lvl="2"/>
            <a:r>
              <a:rPr lang="en-US" sz="2400" dirty="0">
                <a:latin typeface="Times" panose="02020603050405020304" pitchFamily="18" charset="0"/>
                <a:cs typeface="Times" panose="02020603050405020304" pitchFamily="18" charset="0"/>
              </a:rPr>
              <a:t>2. Display staff manage screen</a:t>
            </a:r>
          </a:p>
          <a:p>
            <a:pPr lvl="2"/>
            <a:r>
              <a:rPr lang="en-US" sz="2400" dirty="0">
                <a:latin typeface="Times" panose="02020603050405020304" pitchFamily="18" charset="0"/>
                <a:cs typeface="Times" panose="02020603050405020304" pitchFamily="18" charset="0"/>
              </a:rPr>
              <a:t>3. User choose manage option in manage screen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347D402-8F4B-4369-8305-0CD9B80311B7}"/>
              </a:ext>
            </a:extLst>
          </p:cNvPr>
          <p:cNvSpPr/>
          <p:nvPr/>
        </p:nvSpPr>
        <p:spPr>
          <a:xfrm>
            <a:off x="1435794" y="1122691"/>
            <a:ext cx="506741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case U100 view products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95365594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75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75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75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75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75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75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75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75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750" fill="hold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750" fill="hold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750" fill="hold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750" fill="hold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45854" cy="68893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435794" y="490625"/>
            <a:ext cx="496482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case detailed description</a:t>
            </a:r>
            <a:endParaRPr lang="en-US" sz="32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0F0C5A9-904B-450A-8625-A692A27AC56F}"/>
              </a:ext>
            </a:extLst>
          </p:cNvPr>
          <p:cNvSpPr/>
          <p:nvPr/>
        </p:nvSpPr>
        <p:spPr>
          <a:xfrm>
            <a:off x="1435793" y="1895419"/>
            <a:ext cx="9667635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2"/>
            <a:r>
              <a:rPr lang="en-US" sz="2400" dirty="0">
                <a:latin typeface="Times" panose="02020603050405020304" pitchFamily="18" charset="0"/>
                <a:cs typeface="Times" panose="02020603050405020304" pitchFamily="18" charset="0"/>
              </a:rPr>
              <a:t>4. System check the option that user chose</a:t>
            </a:r>
          </a:p>
          <a:p>
            <a:pPr lvl="2"/>
            <a:r>
              <a:rPr lang="en-US" sz="2400" dirty="0">
                <a:latin typeface="Times" panose="02020603050405020304" pitchFamily="18" charset="0"/>
                <a:cs typeface="Times" panose="02020603050405020304" pitchFamily="18" charset="0"/>
              </a:rPr>
              <a:t>5. System display confirm form</a:t>
            </a:r>
          </a:p>
          <a:p>
            <a:pPr lvl="2"/>
            <a:r>
              <a:rPr lang="en-US" sz="2400" dirty="0">
                <a:latin typeface="Times" panose="02020603050405020304" pitchFamily="18" charset="0"/>
                <a:cs typeface="Times" panose="02020603050405020304" pitchFamily="18" charset="0"/>
              </a:rPr>
              <a:t>6. User click on confirm button</a:t>
            </a:r>
          </a:p>
          <a:p>
            <a:pPr lvl="2"/>
            <a:r>
              <a:rPr lang="en-US" sz="2400" dirty="0">
                <a:latin typeface="Times" panose="02020603050405020304" pitchFamily="18" charset="0"/>
                <a:cs typeface="Times" panose="02020603050405020304" pitchFamily="18" charset="0"/>
              </a:rPr>
              <a:t>7. System display message “Change will be apply”</a:t>
            </a:r>
          </a:p>
          <a:p>
            <a:pPr lvl="1"/>
            <a:r>
              <a:rPr lang="en-US" sz="2400" dirty="0">
                <a:latin typeface="Times" panose="02020603050405020304" pitchFamily="18" charset="0"/>
                <a:cs typeface="Times" panose="02020603050405020304" pitchFamily="18" charset="0"/>
              </a:rPr>
              <a:t>Alternate Flow:</a:t>
            </a:r>
          </a:p>
          <a:p>
            <a:pPr lvl="2"/>
            <a:r>
              <a:rPr lang="en-US" sz="2400" dirty="0">
                <a:latin typeface="Times" panose="02020603050405020304" pitchFamily="18" charset="0"/>
                <a:cs typeface="Times" panose="02020603050405020304" pitchFamily="18" charset="0"/>
              </a:rPr>
              <a:t>4a. If user choose edit option, system will implement staff account edit use case</a:t>
            </a:r>
          </a:p>
          <a:p>
            <a:pPr lvl="2"/>
            <a:r>
              <a:rPr lang="en-US" sz="2400" dirty="0">
                <a:latin typeface="Times" panose="02020603050405020304" pitchFamily="18" charset="0"/>
                <a:cs typeface="Times" panose="02020603050405020304" pitchFamily="18" charset="0"/>
              </a:rPr>
              <a:t>4b. If user choose delete option, system will implement staff account delete use case</a:t>
            </a:r>
          </a:p>
          <a:p>
            <a:pPr lvl="1"/>
            <a:r>
              <a:rPr lang="en-US" sz="2400" dirty="0">
                <a:latin typeface="Times" panose="02020603050405020304" pitchFamily="18" charset="0"/>
                <a:cs typeface="Times" panose="02020603050405020304" pitchFamily="18" charset="0"/>
              </a:rPr>
              <a:t>Exception Flow: System displays the error messages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347D402-8F4B-4369-8305-0CD9B80311B7}"/>
              </a:ext>
            </a:extLst>
          </p:cNvPr>
          <p:cNvSpPr/>
          <p:nvPr/>
        </p:nvSpPr>
        <p:spPr>
          <a:xfrm>
            <a:off x="1435794" y="1122691"/>
            <a:ext cx="506741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case U100 view products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83944291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75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75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75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75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75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75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45854" cy="68893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435794" y="1127435"/>
            <a:ext cx="398057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Collaboration Diagram</a:t>
            </a:r>
            <a:endParaRPr lang="en-US" sz="32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A46E155-53E5-43F8-B53E-B847A9E75B9A}"/>
              </a:ext>
            </a:extLst>
          </p:cNvPr>
          <p:cNvSpPr/>
          <p:nvPr/>
        </p:nvSpPr>
        <p:spPr>
          <a:xfrm>
            <a:off x="1435794" y="2584728"/>
            <a:ext cx="3328155" cy="12926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b="1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Collaboration diagram</a:t>
            </a:r>
          </a:p>
          <a:p>
            <a:r>
              <a:rPr lang="en-US" sz="2600" b="1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for product </a:t>
            </a:r>
          </a:p>
          <a:p>
            <a:r>
              <a:rPr lang="en-US" sz="2600" b="1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management</a:t>
            </a:r>
            <a:endParaRPr lang="en-IE" sz="2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774103-8C62-45A4-A42D-5DA7931AC6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3949" y="1892940"/>
            <a:ext cx="6277800" cy="3950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6224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45854" cy="68893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435794" y="1127435"/>
            <a:ext cx="398057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Collaboration Diagram</a:t>
            </a:r>
            <a:endParaRPr lang="en-US" sz="32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A46E155-53E5-43F8-B53E-B847A9E75B9A}"/>
              </a:ext>
            </a:extLst>
          </p:cNvPr>
          <p:cNvSpPr/>
          <p:nvPr/>
        </p:nvSpPr>
        <p:spPr>
          <a:xfrm>
            <a:off x="1435794" y="2584728"/>
            <a:ext cx="3328155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b="1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Collaboration diagram</a:t>
            </a:r>
          </a:p>
          <a:p>
            <a:r>
              <a:rPr lang="en-US" sz="2600" b="1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for staff </a:t>
            </a:r>
            <a:r>
              <a:rPr lang="en-US" sz="2600" b="1" i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managment</a:t>
            </a:r>
            <a:endParaRPr lang="en-IE" sz="2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C62D93-33C6-43A4-8278-4F12328EB2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3949" y="1899129"/>
            <a:ext cx="6299167" cy="3972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01524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45854" cy="68893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435794" y="1127435"/>
            <a:ext cx="398057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Collaboration Diagram</a:t>
            </a:r>
            <a:endParaRPr lang="en-US" sz="32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A46E155-53E5-43F8-B53E-B847A9E75B9A}"/>
              </a:ext>
            </a:extLst>
          </p:cNvPr>
          <p:cNvSpPr/>
          <p:nvPr/>
        </p:nvSpPr>
        <p:spPr>
          <a:xfrm>
            <a:off x="1435794" y="2584728"/>
            <a:ext cx="3328155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b="1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Collaboration diagram</a:t>
            </a:r>
          </a:p>
          <a:p>
            <a:r>
              <a:rPr lang="en-US" sz="2600" b="1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for purchase</a:t>
            </a:r>
            <a:endParaRPr lang="en-IE" sz="2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3580B0-DEA7-400B-94F4-A05C8EDB9E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3806" y="1893592"/>
            <a:ext cx="5976136" cy="3070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07291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45854" cy="68893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435794" y="1127435"/>
            <a:ext cx="398057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Collaboration Diagram</a:t>
            </a:r>
            <a:endParaRPr lang="en-US" sz="32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A46E155-53E5-43F8-B53E-B847A9E75B9A}"/>
              </a:ext>
            </a:extLst>
          </p:cNvPr>
          <p:cNvSpPr/>
          <p:nvPr/>
        </p:nvSpPr>
        <p:spPr>
          <a:xfrm>
            <a:off x="2825431" y="2450110"/>
            <a:ext cx="6918006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b="1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Collaboration diagram for add to shopping cart</a:t>
            </a:r>
            <a:endParaRPr lang="en-IE" sz="2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DE882D-E1A1-466A-8C59-0E9A3D6E49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8414" y="3429000"/>
            <a:ext cx="8132041" cy="2223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3597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45854" cy="68893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435794" y="1127435"/>
            <a:ext cx="398057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Collaboration Diagram</a:t>
            </a:r>
            <a:endParaRPr lang="en-US" sz="32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A46E155-53E5-43F8-B53E-B847A9E75B9A}"/>
              </a:ext>
            </a:extLst>
          </p:cNvPr>
          <p:cNvSpPr/>
          <p:nvPr/>
        </p:nvSpPr>
        <p:spPr>
          <a:xfrm>
            <a:off x="3347491" y="2320470"/>
            <a:ext cx="5497018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b="1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Collaboration diagram for registration</a:t>
            </a:r>
            <a:endParaRPr lang="en-IE" sz="2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681503-8748-4468-9758-7ED156A340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8272" y="3157365"/>
            <a:ext cx="7860176" cy="2695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84764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45854" cy="68893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435794" y="1127435"/>
            <a:ext cx="398057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Collaboration Diagram</a:t>
            </a:r>
            <a:endParaRPr lang="en-US" sz="32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A46E155-53E5-43F8-B53E-B847A9E75B9A}"/>
              </a:ext>
            </a:extLst>
          </p:cNvPr>
          <p:cNvSpPr/>
          <p:nvPr/>
        </p:nvSpPr>
        <p:spPr>
          <a:xfrm>
            <a:off x="3792324" y="2280652"/>
            <a:ext cx="4607352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b="1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Collaboration diagram for login</a:t>
            </a:r>
            <a:endParaRPr lang="en-IE" sz="2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6B2519-9C9D-4229-A87C-7F22C23CA3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6710" y="3341537"/>
            <a:ext cx="7807705" cy="2414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60116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45854" cy="68893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435794" y="1127435"/>
            <a:ext cx="329769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Sequence Diagram</a:t>
            </a:r>
            <a:endParaRPr lang="en-US" sz="32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A46E155-53E5-43F8-B53E-B847A9E75B9A}"/>
              </a:ext>
            </a:extLst>
          </p:cNvPr>
          <p:cNvSpPr/>
          <p:nvPr/>
        </p:nvSpPr>
        <p:spPr>
          <a:xfrm>
            <a:off x="1435794" y="2584728"/>
            <a:ext cx="2731838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b="1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Sequence diagram</a:t>
            </a:r>
          </a:p>
          <a:p>
            <a:r>
              <a:rPr lang="en-US" sz="2600" b="1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for add product</a:t>
            </a:r>
            <a:endParaRPr lang="en-IE" sz="26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8D3FE62-66A3-4EBD-AC6C-2546465BE4FA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0139" y="688932"/>
            <a:ext cx="5791835" cy="5401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79421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45854" cy="68893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435794" y="1127435"/>
            <a:ext cx="111921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Actor</a:t>
            </a:r>
            <a:endParaRPr lang="en-US" sz="32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0F0C5A9-904B-450A-8625-A692A27AC56F}"/>
              </a:ext>
            </a:extLst>
          </p:cNvPr>
          <p:cNvSpPr/>
          <p:nvPr/>
        </p:nvSpPr>
        <p:spPr>
          <a:xfrm>
            <a:off x="1435793" y="2238325"/>
            <a:ext cx="9667635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2600" dirty="0">
                <a:latin typeface="Times" panose="02020603050405020304" pitchFamily="18" charset="0"/>
                <a:cs typeface="Times" panose="02020603050405020304" pitchFamily="18" charset="0"/>
              </a:rPr>
              <a:t>Clerk: has function as sales, payment and product management after measuring the report every day to the shop owner.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2600" dirty="0">
                <a:latin typeface="Times" panose="02020603050405020304" pitchFamily="18" charset="0"/>
                <a:cs typeface="Times" panose="02020603050405020304" pitchFamily="18" charset="0"/>
              </a:rPr>
              <a:t>Credit Payment Service: provide payment services to the store by credit card</a:t>
            </a:r>
            <a:endParaRPr lang="en-IE" sz="2600" b="1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2600" dirty="0">
                <a:latin typeface="Times" panose="02020603050405020304" pitchFamily="18" charset="0"/>
                <a:cs typeface="Times" panose="02020603050405020304" pitchFamily="18" charset="0"/>
              </a:rPr>
              <a:t>PayPal: provide payment services to the store by </a:t>
            </a:r>
            <a:r>
              <a:rPr lang="en-US" sz="2600" dirty="0" err="1">
                <a:latin typeface="Times" panose="02020603050405020304" pitchFamily="18" charset="0"/>
                <a:cs typeface="Times" panose="02020603050405020304" pitchFamily="18" charset="0"/>
              </a:rPr>
              <a:t>Paypal</a:t>
            </a:r>
            <a:r>
              <a:rPr lang="en-US" sz="2600" dirty="0">
                <a:latin typeface="Times" panose="02020603050405020304" pitchFamily="18" charset="0"/>
                <a:cs typeface="Times" panose="02020603050405020304" pitchFamily="18" charset="0"/>
              </a:rPr>
              <a:t>.</a:t>
            </a:r>
            <a:endParaRPr lang="en-IE" sz="2600" b="1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2600" dirty="0">
                <a:latin typeface="Times" panose="02020603050405020304" pitchFamily="18" charset="0"/>
                <a:cs typeface="Times" panose="02020603050405020304" pitchFamily="18" charset="0"/>
              </a:rPr>
              <a:t>&lt;&lt;Service&gt;&gt;Authentication: this is a service use to authenticate the credentials, usually account names and passwords of customer.</a:t>
            </a:r>
          </a:p>
        </p:txBody>
      </p:sp>
    </p:spTree>
    <p:extLst>
      <p:ext uri="{BB962C8B-B14F-4D97-AF65-F5344CB8AC3E}">
        <p14:creationId xmlns:p14="http://schemas.microsoft.com/office/powerpoint/2010/main" val="93442836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75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45854" cy="68893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435794" y="1127435"/>
            <a:ext cx="329769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Sequence Diagram</a:t>
            </a:r>
            <a:endParaRPr lang="en-US" sz="32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A46E155-53E5-43F8-B53E-B847A9E75B9A}"/>
              </a:ext>
            </a:extLst>
          </p:cNvPr>
          <p:cNvSpPr/>
          <p:nvPr/>
        </p:nvSpPr>
        <p:spPr>
          <a:xfrm>
            <a:off x="1435794" y="2584728"/>
            <a:ext cx="2731838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b="1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Sequence diagram</a:t>
            </a:r>
          </a:p>
          <a:p>
            <a:r>
              <a:rPr lang="en-US" sz="2600" b="1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for delete product</a:t>
            </a:r>
            <a:endParaRPr lang="en-IE" sz="26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7CD62CA-7484-4841-8E20-BCD521FB2678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3811" y="688932"/>
            <a:ext cx="5791835" cy="5367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28895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45854" cy="68893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435794" y="1127435"/>
            <a:ext cx="329769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Sequence Diagram</a:t>
            </a:r>
            <a:endParaRPr lang="en-US" sz="32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A46E155-53E5-43F8-B53E-B847A9E75B9A}"/>
              </a:ext>
            </a:extLst>
          </p:cNvPr>
          <p:cNvSpPr/>
          <p:nvPr/>
        </p:nvSpPr>
        <p:spPr>
          <a:xfrm>
            <a:off x="1435794" y="2584728"/>
            <a:ext cx="2824812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b="1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Sequence diagram</a:t>
            </a:r>
          </a:p>
          <a:p>
            <a:r>
              <a:rPr lang="en-US" sz="2600" b="1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for update product</a:t>
            </a:r>
            <a:endParaRPr lang="en-IE" sz="26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D9BA89C-82D4-4C95-B507-E831A088EBFF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9684" y="688932"/>
            <a:ext cx="5399631" cy="5433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15520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45854" cy="68893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435794" y="1127435"/>
            <a:ext cx="329769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Sequence Diagram</a:t>
            </a:r>
            <a:endParaRPr lang="en-US" sz="32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A46E155-53E5-43F8-B53E-B847A9E75B9A}"/>
              </a:ext>
            </a:extLst>
          </p:cNvPr>
          <p:cNvSpPr/>
          <p:nvPr/>
        </p:nvSpPr>
        <p:spPr>
          <a:xfrm>
            <a:off x="1435794" y="2584728"/>
            <a:ext cx="2731838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b="1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Sequence diagram</a:t>
            </a:r>
          </a:p>
          <a:p>
            <a:r>
              <a:rPr lang="en-US" sz="2600" b="1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for add staff</a:t>
            </a:r>
            <a:endParaRPr lang="en-IE" sz="26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3F76864-7764-4912-8D57-687630FBBD05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7657" y="688932"/>
            <a:ext cx="5317989" cy="5370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86044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45854" cy="68893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435794" y="1127435"/>
            <a:ext cx="329769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Sequence Diagram</a:t>
            </a:r>
            <a:endParaRPr lang="en-US" sz="32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A46E155-53E5-43F8-B53E-B847A9E75B9A}"/>
              </a:ext>
            </a:extLst>
          </p:cNvPr>
          <p:cNvSpPr/>
          <p:nvPr/>
        </p:nvSpPr>
        <p:spPr>
          <a:xfrm>
            <a:off x="1435794" y="2584728"/>
            <a:ext cx="2731838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b="1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Sequence diagram</a:t>
            </a:r>
          </a:p>
          <a:p>
            <a:r>
              <a:rPr lang="en-US" sz="2600" b="1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for delete staff</a:t>
            </a:r>
            <a:endParaRPr lang="en-IE" sz="26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0F6B5AE-7771-408E-A211-51BA42F5FF00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3810" y="688932"/>
            <a:ext cx="5791835" cy="5362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76570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45854" cy="68893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435794" y="1127435"/>
            <a:ext cx="329769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Sequence Diagram</a:t>
            </a:r>
            <a:endParaRPr lang="en-US" sz="32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A46E155-53E5-43F8-B53E-B847A9E75B9A}"/>
              </a:ext>
            </a:extLst>
          </p:cNvPr>
          <p:cNvSpPr/>
          <p:nvPr/>
        </p:nvSpPr>
        <p:spPr>
          <a:xfrm>
            <a:off x="1435794" y="2584728"/>
            <a:ext cx="3222357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b="1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Sequence diagram for</a:t>
            </a:r>
          </a:p>
          <a:p>
            <a:r>
              <a:rPr lang="en-US" sz="2600" b="1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update staff</a:t>
            </a:r>
            <a:endParaRPr lang="en-IE" sz="26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1886553-E018-4EC4-9CE2-8B26B6D730A8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1045" y="688932"/>
            <a:ext cx="4342357" cy="5287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95957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45854" cy="68893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435794" y="1127435"/>
            <a:ext cx="329769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Sequence Diagram</a:t>
            </a:r>
            <a:endParaRPr lang="en-US" sz="32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A46E155-53E5-43F8-B53E-B847A9E75B9A}"/>
              </a:ext>
            </a:extLst>
          </p:cNvPr>
          <p:cNvSpPr/>
          <p:nvPr/>
        </p:nvSpPr>
        <p:spPr>
          <a:xfrm>
            <a:off x="1435794" y="2584728"/>
            <a:ext cx="3222357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b="1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Sequence diagram for</a:t>
            </a:r>
          </a:p>
          <a:p>
            <a:r>
              <a:rPr lang="en-US" sz="2600" b="1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add to shopping cart</a:t>
            </a:r>
            <a:endParaRPr lang="en-IE" sz="26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C948F26-95C5-4B5C-942A-488B70F2A9F1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8123" y="688932"/>
            <a:ext cx="5591810" cy="5276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94889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45854" cy="68893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435794" y="1127435"/>
            <a:ext cx="329769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Sequence Diagram</a:t>
            </a:r>
            <a:endParaRPr lang="en-US" sz="32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A46E155-53E5-43F8-B53E-B847A9E75B9A}"/>
              </a:ext>
            </a:extLst>
          </p:cNvPr>
          <p:cNvSpPr/>
          <p:nvPr/>
        </p:nvSpPr>
        <p:spPr>
          <a:xfrm>
            <a:off x="1435794" y="2584728"/>
            <a:ext cx="4565673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b="1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Sequence diagram</a:t>
            </a:r>
            <a:r>
              <a:rPr lang="en-IE" sz="2600" b="1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for purchase</a:t>
            </a:r>
            <a:endParaRPr lang="en-US" sz="2600" b="1" i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D4CF159-4B7C-4D2E-A89A-270F3BAB1CE3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7371" y="688932"/>
            <a:ext cx="4339077" cy="5398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84483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45854" cy="68893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435794" y="1127435"/>
            <a:ext cx="329769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Sequence Diagram</a:t>
            </a:r>
            <a:endParaRPr lang="en-US" sz="32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A46E155-53E5-43F8-B53E-B847A9E75B9A}"/>
              </a:ext>
            </a:extLst>
          </p:cNvPr>
          <p:cNvSpPr/>
          <p:nvPr/>
        </p:nvSpPr>
        <p:spPr>
          <a:xfrm>
            <a:off x="1435794" y="2584728"/>
            <a:ext cx="2731838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b="1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Sequence diagram</a:t>
            </a:r>
          </a:p>
          <a:p>
            <a:r>
              <a:rPr lang="en-IE" sz="2600" b="1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for login</a:t>
            </a:r>
            <a:endParaRPr lang="en-US" sz="2600" b="1" i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326D923-C6C3-4D0A-B466-9106DBF3306F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2796" y="688932"/>
            <a:ext cx="5791835" cy="5310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72884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45854" cy="68893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435794" y="1127435"/>
            <a:ext cx="329769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Sequence Diagram</a:t>
            </a:r>
            <a:endParaRPr lang="en-US" sz="32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A46E155-53E5-43F8-B53E-B847A9E75B9A}"/>
              </a:ext>
            </a:extLst>
          </p:cNvPr>
          <p:cNvSpPr/>
          <p:nvPr/>
        </p:nvSpPr>
        <p:spPr>
          <a:xfrm>
            <a:off x="1435794" y="2584728"/>
            <a:ext cx="2731838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b="1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Sequence diagram</a:t>
            </a:r>
          </a:p>
          <a:p>
            <a:r>
              <a:rPr lang="en-IE" sz="2600" b="1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for register</a:t>
            </a:r>
            <a:endParaRPr lang="en-US" sz="2600" b="1" i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3051D73-67E3-4E3A-B02B-958C84B8843F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3493" y="688932"/>
            <a:ext cx="6348482" cy="5336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25714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45854" cy="68893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435794" y="1127435"/>
            <a:ext cx="306846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Activity Diagram</a:t>
            </a:r>
            <a:endParaRPr lang="en-US" sz="32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3000CF0-D0C3-444B-ACD1-367338B53770}"/>
              </a:ext>
            </a:extLst>
          </p:cNvPr>
          <p:cNvSpPr/>
          <p:nvPr/>
        </p:nvSpPr>
        <p:spPr>
          <a:xfrm>
            <a:off x="1435794" y="3613666"/>
            <a:ext cx="4288353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b="1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Activity diagram for customer</a:t>
            </a:r>
            <a:endParaRPr lang="en-IE" sz="26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FAF6F45-1D8C-4FF8-A011-FD2C73CE01E3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4086" y="0"/>
            <a:ext cx="4493395" cy="6081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45081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45854" cy="68893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435794" y="1127435"/>
            <a:ext cx="317426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case Diagram</a:t>
            </a:r>
            <a:endParaRPr lang="en-US" sz="3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95BF6BC-38F7-4A83-97EE-0DB1B9D417D0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4272" y="688932"/>
            <a:ext cx="6281374" cy="538724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15F3DF1-0CA0-4166-97C6-EFD70816199F}"/>
              </a:ext>
            </a:extLst>
          </p:cNvPr>
          <p:cNvSpPr/>
          <p:nvPr/>
        </p:nvSpPr>
        <p:spPr>
          <a:xfrm>
            <a:off x="1435794" y="2189335"/>
            <a:ext cx="3675050" cy="18209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600" dirty="0">
                <a:latin typeface="Times" panose="02020603050405020304" pitchFamily="18" charset="0"/>
                <a:cs typeface="Times" panose="02020603050405020304" pitchFamily="18" charset="0"/>
              </a:rPr>
              <a:t>This is the use case diagram for Jewelry online sales system.</a:t>
            </a:r>
            <a:endParaRPr lang="en-IE" sz="26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531230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45854" cy="68893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435794" y="1127435"/>
            <a:ext cx="306846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Activity Diagram</a:t>
            </a:r>
            <a:endParaRPr lang="en-US" sz="32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3000CF0-D0C3-444B-ACD1-367338B53770}"/>
              </a:ext>
            </a:extLst>
          </p:cNvPr>
          <p:cNvSpPr/>
          <p:nvPr/>
        </p:nvSpPr>
        <p:spPr>
          <a:xfrm>
            <a:off x="1435794" y="3613666"/>
            <a:ext cx="3712876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b="1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Activity diagram for clerk</a:t>
            </a:r>
            <a:endParaRPr lang="en-IE" sz="26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7B2293C-2A84-4A9A-B4A8-AB822527457D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7855" y="-1"/>
            <a:ext cx="4712772" cy="6088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97697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45854" cy="68893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435794" y="1127435"/>
            <a:ext cx="306846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Activity Diagram</a:t>
            </a:r>
            <a:endParaRPr lang="en-US" sz="32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3000CF0-D0C3-444B-ACD1-367338B53770}"/>
              </a:ext>
            </a:extLst>
          </p:cNvPr>
          <p:cNvSpPr/>
          <p:nvPr/>
        </p:nvSpPr>
        <p:spPr>
          <a:xfrm>
            <a:off x="1435794" y="3107479"/>
            <a:ext cx="2945037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b="1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Activity diagram for</a:t>
            </a:r>
          </a:p>
          <a:p>
            <a:r>
              <a:rPr lang="en-US" sz="2600" b="1" i="1" dirty="0">
                <a:latin typeface="Times New Roman" panose="02020603050405020304" pitchFamily="18" charset="0"/>
              </a:rPr>
              <a:t>Shop Owner</a:t>
            </a:r>
            <a:endParaRPr lang="en-IE" sz="26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7D4C0BE-D5A2-4D46-BCFD-9C29C96F0013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2797" y="0"/>
            <a:ext cx="5791835" cy="6089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82882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45854" cy="68893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435794" y="1127435"/>
            <a:ext cx="306846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Activity Diagram</a:t>
            </a:r>
            <a:endParaRPr lang="en-US" sz="32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3000CF0-D0C3-444B-ACD1-367338B53770}"/>
              </a:ext>
            </a:extLst>
          </p:cNvPr>
          <p:cNvSpPr/>
          <p:nvPr/>
        </p:nvSpPr>
        <p:spPr>
          <a:xfrm>
            <a:off x="1435794" y="3613666"/>
            <a:ext cx="3028393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b="1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Activity diagram for </a:t>
            </a:r>
          </a:p>
          <a:p>
            <a:r>
              <a:rPr lang="en-US" sz="2600" b="1" i="1" dirty="0">
                <a:latin typeface="Times New Roman" panose="02020603050405020304" pitchFamily="18" charset="0"/>
              </a:rPr>
              <a:t>Search product</a:t>
            </a:r>
            <a:endParaRPr lang="en-IE" sz="26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EFFB41F-29BC-476E-8C0B-9BE223A7CB24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0"/>
            <a:ext cx="5077460" cy="606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06997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45854" cy="68893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435794" y="1127435"/>
            <a:ext cx="306846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Activity Diagram</a:t>
            </a:r>
            <a:endParaRPr lang="en-US" sz="32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3000CF0-D0C3-444B-ACD1-367338B53770}"/>
              </a:ext>
            </a:extLst>
          </p:cNvPr>
          <p:cNvSpPr/>
          <p:nvPr/>
        </p:nvSpPr>
        <p:spPr>
          <a:xfrm>
            <a:off x="1435794" y="3287090"/>
            <a:ext cx="3028393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b="1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Activity diagram for </a:t>
            </a:r>
          </a:p>
          <a:p>
            <a:r>
              <a:rPr lang="en-US" sz="2600" b="1" i="1" dirty="0">
                <a:latin typeface="Times New Roman" panose="02020603050405020304" pitchFamily="18" charset="0"/>
              </a:rPr>
              <a:t>Add to shopping cart</a:t>
            </a:r>
            <a:endParaRPr lang="en-IE" sz="26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7AE8206-BE50-4A4B-A338-6C4434C863A8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0"/>
            <a:ext cx="5038347" cy="6093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31362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45854" cy="68893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435794" y="1127435"/>
            <a:ext cx="306846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Activity Diagram</a:t>
            </a:r>
            <a:endParaRPr lang="en-US" sz="32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3000CF0-D0C3-444B-ACD1-367338B53770}"/>
              </a:ext>
            </a:extLst>
          </p:cNvPr>
          <p:cNvSpPr/>
          <p:nvPr/>
        </p:nvSpPr>
        <p:spPr>
          <a:xfrm>
            <a:off x="1435794" y="3287090"/>
            <a:ext cx="4288353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b="1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Activity diagram for purchase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A5AF1B3-6B48-4244-B363-37920FC03BD3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5162" y="0"/>
            <a:ext cx="4105275" cy="6094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36718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45854" cy="68893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435794" y="1127435"/>
            <a:ext cx="261481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 Diagram</a:t>
            </a:r>
            <a:endParaRPr lang="en-US" sz="32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E9013A4-488E-4F46-9E45-21F650CF1F10}"/>
              </a:ext>
            </a:extLst>
          </p:cNvPr>
          <p:cNvSpPr/>
          <p:nvPr/>
        </p:nvSpPr>
        <p:spPr>
          <a:xfrm>
            <a:off x="1435794" y="3191626"/>
            <a:ext cx="2650084" cy="12926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b="1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Class diagram for</a:t>
            </a:r>
          </a:p>
          <a:p>
            <a:r>
              <a:rPr lang="en-US" sz="2600" b="1" i="1" dirty="0">
                <a:latin typeface="Times New Roman" panose="02020603050405020304" pitchFamily="18" charset="0"/>
              </a:rPr>
              <a:t>Jewelry online</a:t>
            </a:r>
          </a:p>
          <a:p>
            <a:r>
              <a:rPr lang="en-US" sz="2600" b="1" i="1" dirty="0">
                <a:latin typeface="Times New Roman" panose="02020603050405020304" pitchFamily="18" charset="0"/>
              </a:rPr>
              <a:t> shopping</a:t>
            </a:r>
            <a:endParaRPr lang="en-IE" sz="26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9D33C5C-454C-4327-8DE3-8B6D9097145B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4271" y="688932"/>
            <a:ext cx="6395675" cy="5401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05890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45854" cy="68893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435794" y="1127435"/>
            <a:ext cx="188384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UI Design</a:t>
            </a:r>
            <a:endParaRPr lang="en-US" sz="32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0771EBD-02AF-43ED-97B6-E38644947A93}"/>
              </a:ext>
            </a:extLst>
          </p:cNvPr>
          <p:cNvSpPr/>
          <p:nvPr/>
        </p:nvSpPr>
        <p:spPr>
          <a:xfrm>
            <a:off x="4172304" y="5356181"/>
            <a:ext cx="3843553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b="1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UI of Blog Grid View page</a:t>
            </a:r>
            <a:endParaRPr lang="en-IE" sz="26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BAA97FC-6961-4728-BFB8-C311D05B0FFF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084" y="1946378"/>
            <a:ext cx="5791835" cy="317563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FCB41B9-E2E3-4425-BA26-B9872F80C844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081" y="1946378"/>
            <a:ext cx="5791835" cy="3175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59152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45854" cy="68893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435794" y="1127435"/>
            <a:ext cx="188384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UI Design</a:t>
            </a:r>
            <a:endParaRPr lang="en-US" sz="32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0771EBD-02AF-43ED-97B6-E38644947A93}"/>
              </a:ext>
            </a:extLst>
          </p:cNvPr>
          <p:cNvSpPr/>
          <p:nvPr/>
        </p:nvSpPr>
        <p:spPr>
          <a:xfrm>
            <a:off x="4172304" y="5356181"/>
            <a:ext cx="4156907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b="1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UI of Blog Left Sidebar page</a:t>
            </a:r>
            <a:endParaRPr lang="en-IE" sz="26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4AA7D72-E3DA-4980-8256-B3CC916AA39F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245" y="1946378"/>
            <a:ext cx="5791835" cy="315658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E58BA50-7F3C-4B37-81BF-3B4387F74B19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7920" y="1946378"/>
            <a:ext cx="5791835" cy="3156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38255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45854" cy="68893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435794" y="1127435"/>
            <a:ext cx="188384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UI Design</a:t>
            </a:r>
            <a:endParaRPr lang="en-US" sz="32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0771EBD-02AF-43ED-97B6-E38644947A93}"/>
              </a:ext>
            </a:extLst>
          </p:cNvPr>
          <p:cNvSpPr/>
          <p:nvPr/>
        </p:nvSpPr>
        <p:spPr>
          <a:xfrm>
            <a:off x="4172304" y="5356181"/>
            <a:ext cx="3732945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b="1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UI of Blog List View page</a:t>
            </a:r>
            <a:endParaRPr lang="en-IE" sz="26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933D4D0-438B-4C93-9745-E759D1581F3B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082" y="1941830"/>
            <a:ext cx="5791835" cy="2974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03395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45854" cy="68893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435794" y="1127435"/>
            <a:ext cx="188384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UI Design</a:t>
            </a:r>
            <a:endParaRPr lang="en-US" sz="32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0771EBD-02AF-43ED-97B6-E38644947A93}"/>
              </a:ext>
            </a:extLst>
          </p:cNvPr>
          <p:cNvSpPr/>
          <p:nvPr/>
        </p:nvSpPr>
        <p:spPr>
          <a:xfrm>
            <a:off x="4172304" y="5356181"/>
            <a:ext cx="3511795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b="1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UI of Detail’s Blog page</a:t>
            </a:r>
            <a:endParaRPr lang="en-IE" sz="26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69CB289-4798-4F6A-BC39-9BA46E0CB979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082" y="1985603"/>
            <a:ext cx="5791835" cy="3180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80179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45854" cy="68893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435794" y="1127435"/>
            <a:ext cx="317426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case Diagram</a:t>
            </a:r>
            <a:endParaRPr lang="en-US" sz="32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15F3DF1-0CA0-4166-97C6-EFD70816199F}"/>
              </a:ext>
            </a:extLst>
          </p:cNvPr>
          <p:cNvSpPr/>
          <p:nvPr/>
        </p:nvSpPr>
        <p:spPr>
          <a:xfrm>
            <a:off x="1435794" y="2189335"/>
            <a:ext cx="3675050" cy="18209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600" dirty="0">
                <a:latin typeface="Times" panose="02020603050405020304" pitchFamily="18" charset="0"/>
                <a:cs typeface="Times" panose="02020603050405020304" pitchFamily="18" charset="0"/>
              </a:rPr>
              <a:t>This is sub use case diagram for View products.</a:t>
            </a:r>
            <a:endParaRPr lang="en-IE" sz="26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DBF12A2-405D-49ED-AF45-41AB08CB8EDD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9586" y="688932"/>
            <a:ext cx="6199731" cy="5358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55701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45854" cy="68893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435794" y="1127435"/>
            <a:ext cx="188384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UI Design</a:t>
            </a:r>
            <a:endParaRPr lang="en-US" sz="32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0771EBD-02AF-43ED-97B6-E38644947A93}"/>
              </a:ext>
            </a:extLst>
          </p:cNvPr>
          <p:cNvSpPr/>
          <p:nvPr/>
        </p:nvSpPr>
        <p:spPr>
          <a:xfrm>
            <a:off x="4172304" y="5356181"/>
            <a:ext cx="3899657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b="1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UI of Shop Grid View page</a:t>
            </a:r>
            <a:endParaRPr lang="en-IE" sz="26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F498271-CC0B-40DC-A6BA-C8FA9FF5365D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245" y="1946378"/>
            <a:ext cx="5791835" cy="3175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7945C00-9D1A-4AE0-A0B1-E1B9EE9ECD98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7920" y="1946379"/>
            <a:ext cx="5791835" cy="31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61342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45854" cy="68893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435794" y="1127435"/>
            <a:ext cx="188384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UI Design</a:t>
            </a:r>
            <a:endParaRPr lang="en-US" sz="32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0771EBD-02AF-43ED-97B6-E38644947A93}"/>
              </a:ext>
            </a:extLst>
          </p:cNvPr>
          <p:cNvSpPr/>
          <p:nvPr/>
        </p:nvSpPr>
        <p:spPr>
          <a:xfrm>
            <a:off x="4172304" y="5356181"/>
            <a:ext cx="3789051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b="1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UI of Shop List View page</a:t>
            </a:r>
            <a:endParaRPr lang="en-IE" sz="26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1C17F52-958B-48CE-9137-AEBB79C88501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245" y="1938123"/>
            <a:ext cx="5791835" cy="318389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ACA507D-195B-430E-A9CB-E3094CAD0C63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080" y="1938124"/>
            <a:ext cx="5791835" cy="3183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00881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45854" cy="68893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435794" y="1127435"/>
            <a:ext cx="188384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UI Design</a:t>
            </a:r>
            <a:endParaRPr lang="en-US" sz="32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0771EBD-02AF-43ED-97B6-E38644947A93}"/>
              </a:ext>
            </a:extLst>
          </p:cNvPr>
          <p:cNvSpPr/>
          <p:nvPr/>
        </p:nvSpPr>
        <p:spPr>
          <a:xfrm>
            <a:off x="4592800" y="5356181"/>
            <a:ext cx="3006400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b="1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UI of About Us page</a:t>
            </a:r>
            <a:endParaRPr lang="en-IE" sz="26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3387820-EC0B-4815-85C3-BAEF5904FD20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082" y="1945639"/>
            <a:ext cx="6123532" cy="326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22238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45854" cy="68893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435794" y="1127435"/>
            <a:ext cx="188384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UI Design</a:t>
            </a:r>
            <a:endParaRPr lang="en-US" sz="32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0771EBD-02AF-43ED-97B6-E38644947A93}"/>
              </a:ext>
            </a:extLst>
          </p:cNvPr>
          <p:cNvSpPr/>
          <p:nvPr/>
        </p:nvSpPr>
        <p:spPr>
          <a:xfrm>
            <a:off x="4676882" y="5356181"/>
            <a:ext cx="2805576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b="1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UI of Contact page</a:t>
            </a:r>
            <a:endParaRPr lang="en-IE" sz="26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44AF4B3-C613-4089-B9EA-3E401644FF73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3753" y="1925685"/>
            <a:ext cx="5791835" cy="3169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82877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45854" cy="68893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435794" y="1127435"/>
            <a:ext cx="188384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UI Design</a:t>
            </a:r>
            <a:endParaRPr lang="en-US" sz="32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0771EBD-02AF-43ED-97B6-E38644947A93}"/>
              </a:ext>
            </a:extLst>
          </p:cNvPr>
          <p:cNvSpPr/>
          <p:nvPr/>
        </p:nvSpPr>
        <p:spPr>
          <a:xfrm>
            <a:off x="4886939" y="5356181"/>
            <a:ext cx="2385461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b="1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UI of FAQ page</a:t>
            </a:r>
            <a:endParaRPr lang="en-IE" sz="26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28B118D-281A-42F6-8D88-0613FF4987AD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3753" y="2012410"/>
            <a:ext cx="5791835" cy="3159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77669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45854" cy="68893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435794" y="1127435"/>
            <a:ext cx="188384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UI Design</a:t>
            </a:r>
            <a:endParaRPr lang="en-US" sz="32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0771EBD-02AF-43ED-97B6-E38644947A93}"/>
              </a:ext>
            </a:extLst>
          </p:cNvPr>
          <p:cNvSpPr/>
          <p:nvPr/>
        </p:nvSpPr>
        <p:spPr>
          <a:xfrm>
            <a:off x="3822780" y="5356181"/>
            <a:ext cx="4546437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b="1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UI of Sale Product Details page</a:t>
            </a:r>
            <a:endParaRPr lang="en-IE" sz="26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DAF1BD0-52A2-4399-AC94-4267E223B929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082" y="2046881"/>
            <a:ext cx="5791835" cy="3058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13168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45854" cy="68893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435794" y="1127435"/>
            <a:ext cx="188384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UI Design</a:t>
            </a:r>
            <a:endParaRPr lang="en-US" sz="32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0771EBD-02AF-43ED-97B6-E38644947A93}"/>
              </a:ext>
            </a:extLst>
          </p:cNvPr>
          <p:cNvSpPr/>
          <p:nvPr/>
        </p:nvSpPr>
        <p:spPr>
          <a:xfrm>
            <a:off x="4172304" y="5356181"/>
            <a:ext cx="3740126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b="1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UI of Detail Product page</a:t>
            </a:r>
            <a:endParaRPr lang="en-IE" sz="26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9B84049-396A-47A5-A01E-29B05CF63D63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78" y="1904365"/>
            <a:ext cx="5927589" cy="327179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6F6EB81-FD15-4E76-A809-00735BAE6280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3414" y="1904366"/>
            <a:ext cx="5791835" cy="3271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01791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45854" cy="68893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435794" y="1127435"/>
            <a:ext cx="188384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UI Design</a:t>
            </a:r>
            <a:endParaRPr lang="en-US" sz="32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0771EBD-02AF-43ED-97B6-E38644947A93}"/>
              </a:ext>
            </a:extLst>
          </p:cNvPr>
          <p:cNvSpPr/>
          <p:nvPr/>
        </p:nvSpPr>
        <p:spPr>
          <a:xfrm>
            <a:off x="4172304" y="5356181"/>
            <a:ext cx="3743332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b="1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UI of Shopping Cart page</a:t>
            </a:r>
            <a:endParaRPr lang="en-IE" sz="26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71B780E-2758-4669-99C3-7ED3205B8B79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29" y="2016351"/>
            <a:ext cx="5791835" cy="31845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64D69F4-15F4-4417-8363-09C70FA0E59C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5893" y="2020795"/>
            <a:ext cx="5791835" cy="3175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1423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45854" cy="68893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435794" y="1127435"/>
            <a:ext cx="188384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UI Design</a:t>
            </a:r>
            <a:endParaRPr lang="en-US" sz="32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0771EBD-02AF-43ED-97B6-E38644947A93}"/>
              </a:ext>
            </a:extLst>
          </p:cNvPr>
          <p:cNvSpPr/>
          <p:nvPr/>
        </p:nvSpPr>
        <p:spPr>
          <a:xfrm>
            <a:off x="4481099" y="5356181"/>
            <a:ext cx="3046027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b="1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UI of Checkout page</a:t>
            </a:r>
            <a:endParaRPr lang="en-IE" sz="26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49A1E57-CDFB-409F-8274-B061595CD13D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278" y="1946378"/>
            <a:ext cx="5791835" cy="31553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0124E23-CB1B-4746-AB6C-95F38EEE9E32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1884" y="1946378"/>
            <a:ext cx="5791835" cy="3155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44726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45854" cy="68893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435794" y="1127435"/>
            <a:ext cx="188384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UI Design</a:t>
            </a:r>
            <a:endParaRPr lang="en-US" sz="32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0771EBD-02AF-43ED-97B6-E38644947A93}"/>
              </a:ext>
            </a:extLst>
          </p:cNvPr>
          <p:cNvSpPr/>
          <p:nvPr/>
        </p:nvSpPr>
        <p:spPr>
          <a:xfrm>
            <a:off x="3914954" y="5356591"/>
            <a:ext cx="4362092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b="1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UI of Login and Register page</a:t>
            </a:r>
            <a:endParaRPr lang="en-IE" sz="26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F72F0D8-82F0-4D91-A670-C2E73DE680B0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082" y="1920287"/>
            <a:ext cx="5992904" cy="3304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40294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45854" cy="68893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435794" y="1127435"/>
            <a:ext cx="317426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case Diagram</a:t>
            </a:r>
            <a:endParaRPr lang="en-US" sz="32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15F3DF1-0CA0-4166-97C6-EFD70816199F}"/>
              </a:ext>
            </a:extLst>
          </p:cNvPr>
          <p:cNvSpPr/>
          <p:nvPr/>
        </p:nvSpPr>
        <p:spPr>
          <a:xfrm>
            <a:off x="1435794" y="2189335"/>
            <a:ext cx="3320388" cy="18209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600" dirty="0">
                <a:latin typeface="Times" panose="02020603050405020304" pitchFamily="18" charset="0"/>
                <a:cs typeface="Times" panose="02020603050405020304" pitchFamily="18" charset="0"/>
              </a:rPr>
              <a:t>This is sub use case diagram for Product Management</a:t>
            </a:r>
            <a:endParaRPr lang="en-IE" sz="26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F5DA372-78F6-49B3-A331-6766BA3DA5C5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6182" y="1944407"/>
            <a:ext cx="6314590" cy="3639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66668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45854" cy="68893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435794" y="1127435"/>
            <a:ext cx="188384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UI Design</a:t>
            </a:r>
            <a:endParaRPr lang="en-US" sz="32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0771EBD-02AF-43ED-97B6-E38644947A93}"/>
              </a:ext>
            </a:extLst>
          </p:cNvPr>
          <p:cNvSpPr/>
          <p:nvPr/>
        </p:nvSpPr>
        <p:spPr>
          <a:xfrm>
            <a:off x="4841490" y="5402782"/>
            <a:ext cx="2509020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b="1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UI of Error page</a:t>
            </a:r>
            <a:endParaRPr lang="en-IE" sz="26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9705ED7-589F-45DD-90B6-3AAF3E6F0C6B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082" y="1922509"/>
            <a:ext cx="6041889" cy="3318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79671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45854" cy="68893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435794" y="1127435"/>
            <a:ext cx="729821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CONCLUSIONS/RECOMMENDATIONS</a:t>
            </a:r>
            <a:endParaRPr lang="en-US" sz="32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840E7E4-9B47-4599-AEEE-362D6B71FE47}"/>
              </a:ext>
            </a:extLst>
          </p:cNvPr>
          <p:cNvSpPr/>
          <p:nvPr/>
        </p:nvSpPr>
        <p:spPr>
          <a:xfrm>
            <a:off x="1435793" y="1944403"/>
            <a:ext cx="9667635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600" dirty="0">
                <a:latin typeface="Times" panose="02020603050405020304" pitchFamily="18" charset="0"/>
                <a:cs typeface="Times" panose="02020603050405020304" pitchFamily="18" charset="0"/>
              </a:rPr>
              <a:t>    This sale system is just a functional process without complicated process so far.</a:t>
            </a:r>
          </a:p>
          <a:p>
            <a:pPr lvl="0"/>
            <a:r>
              <a:rPr lang="en-US" sz="2600" dirty="0">
                <a:latin typeface="Times" panose="02020603050405020304" pitchFamily="18" charset="0"/>
                <a:cs typeface="Times" panose="02020603050405020304" pitchFamily="18" charset="0"/>
              </a:rPr>
              <a:t>    The identified actors play an important role to the full functioning of the business.</a:t>
            </a:r>
          </a:p>
          <a:p>
            <a:pPr lvl="0"/>
            <a:r>
              <a:rPr lang="en-US" sz="2600" dirty="0">
                <a:latin typeface="Times" panose="02020603050405020304" pitchFamily="18" charset="0"/>
                <a:cs typeface="Times" panose="02020603050405020304" pitchFamily="18" charset="0"/>
              </a:rPr>
              <a:t>    The output product seems to satisfy all users but will certainly have to wait for the real consequences that the new system can produce. This project has been made user-friendly using basic images that allow users to interact easily with the database.</a:t>
            </a:r>
          </a:p>
          <a:p>
            <a:pPr lvl="0"/>
            <a:r>
              <a:rPr lang="en-US" sz="2600" dirty="0">
                <a:latin typeface="Times" panose="02020603050405020304" pitchFamily="18" charset="0"/>
                <a:cs typeface="Times" panose="02020603050405020304" pitchFamily="18" charset="0"/>
              </a:rPr>
              <a:t>    Finally, we would like to thank everyone who supported us in completing this project.</a:t>
            </a:r>
          </a:p>
        </p:txBody>
      </p:sp>
    </p:spTree>
    <p:extLst>
      <p:ext uri="{BB962C8B-B14F-4D97-AF65-F5344CB8AC3E}">
        <p14:creationId xmlns:p14="http://schemas.microsoft.com/office/powerpoint/2010/main" val="299948234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75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696548" y="2967335"/>
            <a:ext cx="679891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Thank you for listening!</a:t>
            </a:r>
          </a:p>
        </p:txBody>
      </p:sp>
    </p:spTree>
    <p:extLst>
      <p:ext uri="{BB962C8B-B14F-4D97-AF65-F5344CB8AC3E}">
        <p14:creationId xmlns:p14="http://schemas.microsoft.com/office/powerpoint/2010/main" val="389598411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45854" cy="68893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435794" y="1127435"/>
            <a:ext cx="317426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case Diagram</a:t>
            </a:r>
            <a:endParaRPr lang="en-US" sz="32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15F3DF1-0CA0-4166-97C6-EFD70816199F}"/>
              </a:ext>
            </a:extLst>
          </p:cNvPr>
          <p:cNvSpPr/>
          <p:nvPr/>
        </p:nvSpPr>
        <p:spPr>
          <a:xfrm>
            <a:off x="1435794" y="2189335"/>
            <a:ext cx="3320388" cy="18209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600" dirty="0">
                <a:latin typeface="Times" panose="02020603050405020304" pitchFamily="18" charset="0"/>
                <a:cs typeface="Times" panose="02020603050405020304" pitchFamily="18" charset="0"/>
              </a:rPr>
              <a:t>This is sub use case diagram for Staff Management</a:t>
            </a:r>
            <a:endParaRPr lang="en-IE" sz="26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9E80912-2147-4AF7-BC5C-7C8BD6817B6F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2617" y="1955347"/>
            <a:ext cx="6104482" cy="3661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43956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45854" cy="68893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435794" y="1127435"/>
            <a:ext cx="317426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case Diagram</a:t>
            </a:r>
            <a:endParaRPr lang="en-US" sz="32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15F3DF1-0CA0-4166-97C6-EFD70816199F}"/>
              </a:ext>
            </a:extLst>
          </p:cNvPr>
          <p:cNvSpPr/>
          <p:nvPr/>
        </p:nvSpPr>
        <p:spPr>
          <a:xfrm>
            <a:off x="1435793" y="2189335"/>
            <a:ext cx="3446449" cy="12207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600" dirty="0">
                <a:latin typeface="Times" panose="02020603050405020304" pitchFamily="18" charset="0"/>
                <a:cs typeface="Times" panose="02020603050405020304" pitchFamily="18" charset="0"/>
              </a:rPr>
              <a:t>This is sub use case diagram for Checkout</a:t>
            </a:r>
            <a:endParaRPr lang="en-IE" sz="26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F8AF5BC-E13C-4A0C-A47E-2516AF3942D8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2243" y="1960729"/>
            <a:ext cx="7135586" cy="3411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96401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387</TotalTime>
  <Words>2647</Words>
  <Application>Microsoft Office PowerPoint</Application>
  <PresentationFormat>Widescreen</PresentationFormat>
  <Paragraphs>351</Paragraphs>
  <Slides>72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72</vt:i4>
      </vt:variant>
    </vt:vector>
  </HeadingPairs>
  <TitlesOfParts>
    <vt:vector size="78" baseType="lpstr">
      <vt:lpstr>Arial</vt:lpstr>
      <vt:lpstr>Gill Sans MT</vt:lpstr>
      <vt:lpstr>Times</vt:lpstr>
      <vt:lpstr>Times New Roman</vt:lpstr>
      <vt:lpstr>Wingdings</vt:lpstr>
      <vt:lpstr>Gallery</vt:lpstr>
      <vt:lpstr>REQUIREMENT ANALYSIS &amp; DESIGN (RAD)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Object detection</dc:title>
  <dc:creator>Microsoft Office User</dc:creator>
  <cp:lastModifiedBy>Nguyen Hai</cp:lastModifiedBy>
  <cp:revision>144</cp:revision>
  <dcterms:created xsi:type="dcterms:W3CDTF">2019-05-05T00:07:42Z</dcterms:created>
  <dcterms:modified xsi:type="dcterms:W3CDTF">2019-12-03T06:49:06Z</dcterms:modified>
</cp:coreProperties>
</file>